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86" r:id="rId1"/>
  </p:sldMasterIdLst>
  <p:sldIdLst>
    <p:sldId id="264" r:id="rId2"/>
    <p:sldId id="283" r:id="rId3"/>
    <p:sldId id="287" r:id="rId4"/>
    <p:sldId id="285" r:id="rId5"/>
    <p:sldId id="288" r:id="rId6"/>
    <p:sldId id="286" r:id="rId7"/>
    <p:sldId id="289" r:id="rId8"/>
    <p:sldId id="290" r:id="rId9"/>
    <p:sldId id="291" r:id="rId10"/>
  </p:sldIdLst>
  <p:sldSz cx="9906000" cy="6858000" type="A4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575"/>
    <a:srgbClr val="8EB4E3"/>
    <a:srgbClr val="D9D1E5"/>
    <a:srgbClr val="8CB4E3"/>
    <a:srgbClr val="C5EDF7"/>
    <a:srgbClr val="BAF3FE"/>
    <a:srgbClr val="ACF6FA"/>
    <a:srgbClr val="7FA3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テーマ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テーマ 2 - アクセント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淡色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淡色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淡色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淡色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淡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淡色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0A1B5D5-9B99-4C35-A422-299274C87663}" styleName="中間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中間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中間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中間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中間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中間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濃色 2 - アクセント 5/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A488322-F2BA-4B5B-9748-0D474271808F}" styleName="中間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中間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間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38B1855-1B75-4FBE-930C-398BA8C253C6}" styleName="テーマ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D083AE6-46FA-4A59-8FB0-9F97EB10719F}" styleName="淡色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中間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中間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間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テーマ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テーマ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淡色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間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7B26C5-4107-4FEC-AEDC-1716B250A1EF}" styleName="淡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淡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14" autoAdjust="0"/>
    <p:restoredTop sz="96526" autoAdjust="0"/>
  </p:normalViewPr>
  <p:slideViewPr>
    <p:cSldViewPr snapToGrid="0" snapToObjects="1">
      <p:cViewPr varScale="1">
        <p:scale>
          <a:sx n="73" d="100"/>
          <a:sy n="73" d="100"/>
        </p:scale>
        <p:origin x="1212" y="6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有りシート（18pt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5"/>
          <p:cNvSpPr txBox="1">
            <a:spLocks/>
          </p:cNvSpPr>
          <p:nvPr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FBE2172-E337-4147-AD96-B143AD3A12E0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  <p:cxnSp>
        <p:nvCxnSpPr>
          <p:cNvPr id="7" name="直線コネクタ 6"/>
          <p:cNvCxnSpPr>
            <a:cxnSpLocks noChangeShapeType="1"/>
          </p:cNvCxnSpPr>
          <p:nvPr/>
        </p:nvCxnSpPr>
        <p:spPr bwMode="auto">
          <a:xfrm>
            <a:off x="330200" y="914400"/>
            <a:ext cx="9328150" cy="0"/>
          </a:xfrm>
          <a:prstGeom prst="line">
            <a:avLst/>
          </a:prstGeom>
          <a:noFill/>
          <a:ln w="9525">
            <a:solidFill>
              <a:srgbClr val="7FA32B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50489" y="476672"/>
            <a:ext cx="7346950" cy="43772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メイリオ"/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idx="15"/>
          </p:nvPr>
        </p:nvSpPr>
        <p:spPr>
          <a:xfrm>
            <a:off x="662523" y="1196752"/>
            <a:ext cx="8658962" cy="360040"/>
          </a:xfrm>
          <a:prstGeom prst="rect">
            <a:avLst/>
          </a:prstGeom>
        </p:spPr>
        <p:txBody>
          <a:bodyPr lIns="0" rIns="0" anchor="ctr"/>
          <a:lstStyle>
            <a:lvl1pPr marL="0" indent="0" algn="ctr">
              <a:buNone/>
              <a:defRPr sz="2000" b="0" i="0">
                <a:solidFill>
                  <a:srgbClr val="74B617"/>
                </a:solidFill>
                <a:latin typeface="+mj-ea"/>
                <a:ea typeface="+mj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15"/>
          <p:cNvSpPr txBox="1">
            <a:spLocks/>
          </p:cNvSpPr>
          <p:nvPr userDrawn="1"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FBE2172-E337-4147-AD96-B143AD3A12E0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  <p:cxnSp>
        <p:nvCxnSpPr>
          <p:cNvPr id="11" name="直線コネクタ 10"/>
          <p:cNvCxnSpPr>
            <a:cxnSpLocks noChangeShapeType="1"/>
          </p:cNvCxnSpPr>
          <p:nvPr userDrawn="1"/>
        </p:nvCxnSpPr>
        <p:spPr bwMode="auto">
          <a:xfrm>
            <a:off x="330200" y="914400"/>
            <a:ext cx="9328150" cy="0"/>
          </a:xfrm>
          <a:prstGeom prst="line">
            <a:avLst/>
          </a:prstGeom>
          <a:noFill/>
          <a:ln w="9525">
            <a:solidFill>
              <a:srgbClr val="7FA32B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テキスト プレースホルダー 18"/>
          <p:cNvSpPr>
            <a:spLocks noGrp="1"/>
          </p:cNvSpPr>
          <p:nvPr>
            <p:ph type="body" sz="quarter" idx="17"/>
          </p:nvPr>
        </p:nvSpPr>
        <p:spPr>
          <a:xfrm>
            <a:off x="662521" y="1862667"/>
            <a:ext cx="8658963" cy="4158621"/>
          </a:xfrm>
          <a:prstGeom prst="rect">
            <a:avLst/>
          </a:prstGeom>
        </p:spPr>
        <p:txBody>
          <a:bodyPr vert="horz"/>
          <a:lstStyle>
            <a:lvl1pPr marL="177800" indent="-177800">
              <a:lnSpc>
                <a:spcPct val="140000"/>
              </a:lnSpc>
              <a:buClr>
                <a:schemeClr val="accent1"/>
              </a:buClr>
              <a:defRPr sz="1800" b="0" i="0">
                <a:latin typeface="+mj-ea"/>
                <a:ea typeface="+mj-ea"/>
              </a:defRPr>
            </a:lvl1pPr>
            <a:lvl2pPr marL="177800" indent="0">
              <a:lnSpc>
                <a:spcPct val="140000"/>
              </a:lnSpc>
              <a:buClr>
                <a:schemeClr val="accent1"/>
              </a:buClr>
              <a:buNone/>
              <a:defRPr sz="1200"/>
            </a:lvl2pPr>
            <a:lvl3pPr marL="541338" indent="0">
              <a:lnSpc>
                <a:spcPct val="140000"/>
              </a:lnSpc>
              <a:buClr>
                <a:schemeClr val="accent1"/>
              </a:buClr>
              <a:buNone/>
              <a:defRPr sz="1200"/>
            </a:lvl3pPr>
            <a:lvl4pPr marL="896938" indent="0">
              <a:lnSpc>
                <a:spcPct val="140000"/>
              </a:lnSpc>
              <a:buClr>
                <a:schemeClr val="accent1"/>
              </a:buClr>
              <a:buNone/>
              <a:defRPr sz="1200"/>
            </a:lvl4pPr>
            <a:lvl5pPr marL="1252538" indent="0">
              <a:lnSpc>
                <a:spcPct val="140000"/>
              </a:lnSpc>
              <a:buClr>
                <a:schemeClr val="accent1"/>
              </a:buClr>
              <a:buNone/>
              <a:defRPr sz="12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　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　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　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　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2470696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（マウ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3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900" y="2565400"/>
            <a:ext cx="534035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プレースホルダー 2"/>
          <p:cNvSpPr>
            <a:spLocks noGrp="1"/>
          </p:cNvSpPr>
          <p:nvPr>
            <p:ph type="body" idx="11"/>
          </p:nvPr>
        </p:nvSpPr>
        <p:spPr>
          <a:xfrm>
            <a:off x="662119" y="3810002"/>
            <a:ext cx="3425825" cy="304799"/>
          </a:xfrm>
          <a:prstGeom prst="rect">
            <a:avLst/>
          </a:prstGeom>
        </p:spPr>
        <p:txBody>
          <a:bodyPr lIns="0" rIns="0" anchor="ctr"/>
          <a:lstStyle>
            <a:lvl1pPr marL="0" indent="0" algn="l">
              <a:buNone/>
              <a:defRPr sz="12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テキスト プレースホルダー 2"/>
          <p:cNvSpPr>
            <a:spLocks noGrp="1"/>
          </p:cNvSpPr>
          <p:nvPr>
            <p:ph type="body" idx="15"/>
          </p:nvPr>
        </p:nvSpPr>
        <p:spPr>
          <a:xfrm>
            <a:off x="662523" y="2691986"/>
            <a:ext cx="8424936" cy="360040"/>
          </a:xfrm>
          <a:prstGeom prst="rect">
            <a:avLst/>
          </a:prstGeom>
        </p:spPr>
        <p:txBody>
          <a:bodyPr lIns="36000" rIns="0" anchor="ctr"/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/>
          </p:nvPr>
        </p:nvSpPr>
        <p:spPr>
          <a:xfrm>
            <a:off x="662523" y="3060493"/>
            <a:ext cx="7346950" cy="50323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600" b="0" i="0">
                <a:solidFill>
                  <a:srgbClr val="74B617"/>
                </a:solidFill>
                <a:latin typeface="+mj-ea"/>
                <a:ea typeface="+mj-ea"/>
                <a:cs typeface="メイリオ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pic>
        <p:nvPicPr>
          <p:cNvPr id="6" name="図 3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900" y="2565400"/>
            <a:ext cx="534035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672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（キーボー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3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1620838"/>
            <a:ext cx="4265612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プレースホルダー 2"/>
          <p:cNvSpPr>
            <a:spLocks noGrp="1"/>
          </p:cNvSpPr>
          <p:nvPr>
            <p:ph type="body" idx="11"/>
          </p:nvPr>
        </p:nvSpPr>
        <p:spPr>
          <a:xfrm>
            <a:off x="662119" y="3810002"/>
            <a:ext cx="3425825" cy="304799"/>
          </a:xfrm>
          <a:prstGeom prst="rect">
            <a:avLst/>
          </a:prstGeom>
        </p:spPr>
        <p:txBody>
          <a:bodyPr lIns="0" rIns="0" anchor="ctr"/>
          <a:lstStyle>
            <a:lvl1pPr marL="0" indent="0" algn="l">
              <a:buNone/>
              <a:defRPr sz="12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テキスト プレースホルダー 2"/>
          <p:cNvSpPr>
            <a:spLocks noGrp="1"/>
          </p:cNvSpPr>
          <p:nvPr>
            <p:ph type="body" idx="15"/>
          </p:nvPr>
        </p:nvSpPr>
        <p:spPr>
          <a:xfrm>
            <a:off x="662523" y="2691986"/>
            <a:ext cx="8424936" cy="360040"/>
          </a:xfrm>
          <a:prstGeom prst="rect">
            <a:avLst/>
          </a:prstGeom>
        </p:spPr>
        <p:txBody>
          <a:bodyPr lIns="36000" rIns="0" anchor="ctr"/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/>
          </p:nvPr>
        </p:nvSpPr>
        <p:spPr>
          <a:xfrm>
            <a:off x="662523" y="3060493"/>
            <a:ext cx="7346950" cy="50323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600" b="0" i="0">
                <a:solidFill>
                  <a:srgbClr val="74B617"/>
                </a:solidFill>
                <a:latin typeface="+mj-ea"/>
                <a:ea typeface="+mj-ea"/>
                <a:cs typeface="メイリオ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pic>
        <p:nvPicPr>
          <p:cNvPr id="6" name="図 3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1620838"/>
            <a:ext cx="4265612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501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無しシート（18pt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15"/>
          <p:cNvSpPr txBox="1">
            <a:spLocks/>
          </p:cNvSpPr>
          <p:nvPr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D9E0494-2D1A-0F47-8BB6-5CBD37971BDC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  <p:cxnSp>
        <p:nvCxnSpPr>
          <p:cNvPr id="5" name="直線コネクタ 4"/>
          <p:cNvCxnSpPr>
            <a:cxnSpLocks noChangeShapeType="1"/>
          </p:cNvCxnSpPr>
          <p:nvPr/>
        </p:nvCxnSpPr>
        <p:spPr bwMode="auto">
          <a:xfrm>
            <a:off x="330200" y="914400"/>
            <a:ext cx="9328150" cy="0"/>
          </a:xfrm>
          <a:prstGeom prst="line">
            <a:avLst/>
          </a:prstGeom>
          <a:noFill/>
          <a:ln w="9525">
            <a:solidFill>
              <a:srgbClr val="7FA32B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50489" y="476672"/>
            <a:ext cx="7346950" cy="43772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メイリオ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7" name="スライド番号プレースホルダー 15"/>
          <p:cNvSpPr txBox="1">
            <a:spLocks/>
          </p:cNvSpPr>
          <p:nvPr userDrawn="1"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D9E0494-2D1A-0F47-8BB6-5CBD37971BDC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  <p:cxnSp>
        <p:nvCxnSpPr>
          <p:cNvPr id="9" name="直線コネクタ 8"/>
          <p:cNvCxnSpPr>
            <a:cxnSpLocks noChangeShapeType="1"/>
          </p:cNvCxnSpPr>
          <p:nvPr userDrawn="1"/>
        </p:nvCxnSpPr>
        <p:spPr bwMode="auto">
          <a:xfrm>
            <a:off x="330200" y="914400"/>
            <a:ext cx="9328150" cy="0"/>
          </a:xfrm>
          <a:prstGeom prst="line">
            <a:avLst/>
          </a:prstGeom>
          <a:noFill/>
          <a:ln w="9525">
            <a:solidFill>
              <a:srgbClr val="7FA32B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テキスト プレースホルダー 18"/>
          <p:cNvSpPr>
            <a:spLocks noGrp="1"/>
          </p:cNvSpPr>
          <p:nvPr>
            <p:ph type="body" sz="quarter" idx="17"/>
          </p:nvPr>
        </p:nvSpPr>
        <p:spPr>
          <a:xfrm>
            <a:off x="662521" y="1196753"/>
            <a:ext cx="8658963" cy="4824536"/>
          </a:xfrm>
          <a:prstGeom prst="rect">
            <a:avLst/>
          </a:prstGeom>
        </p:spPr>
        <p:txBody>
          <a:bodyPr vert="horz"/>
          <a:lstStyle>
            <a:lvl1pPr marL="177800" indent="-177800">
              <a:lnSpc>
                <a:spcPct val="140000"/>
              </a:lnSpc>
              <a:buClr>
                <a:schemeClr val="accent1"/>
              </a:buClr>
              <a:defRPr sz="1800" b="0" i="0">
                <a:latin typeface="+mj-ea"/>
                <a:ea typeface="+mj-ea"/>
              </a:defRPr>
            </a:lvl1pPr>
            <a:lvl2pPr marL="177800" indent="0">
              <a:lnSpc>
                <a:spcPct val="140000"/>
              </a:lnSpc>
              <a:buClr>
                <a:schemeClr val="accent1"/>
              </a:buClr>
              <a:buNone/>
              <a:defRPr sz="1200"/>
            </a:lvl2pPr>
            <a:lvl3pPr marL="541338" indent="0">
              <a:lnSpc>
                <a:spcPct val="140000"/>
              </a:lnSpc>
              <a:buClr>
                <a:schemeClr val="accent1"/>
              </a:buClr>
              <a:buNone/>
              <a:defRPr sz="1200"/>
            </a:lvl3pPr>
            <a:lvl4pPr marL="896938" indent="0">
              <a:lnSpc>
                <a:spcPct val="140000"/>
              </a:lnSpc>
              <a:buClr>
                <a:schemeClr val="accent1"/>
              </a:buClr>
              <a:buNone/>
              <a:defRPr sz="1200"/>
            </a:lvl4pPr>
            <a:lvl5pPr marL="1252538" indent="0">
              <a:lnSpc>
                <a:spcPct val="140000"/>
              </a:lnSpc>
              <a:buClr>
                <a:schemeClr val="accent1"/>
              </a:buClr>
              <a:buNone/>
              <a:defRPr sz="1200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　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　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　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　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の設定されています。インデントを入れると１２</a:t>
            </a:r>
            <a:r>
              <a:rPr lang="en-US" altLang="ja-JP" dirty="0" err="1"/>
              <a:t>pt</a:t>
            </a:r>
            <a:r>
              <a:rPr lang="ja-JP" altLang="en-US" dirty="0"/>
              <a:t>の設定されています。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2404021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有りシート（12pt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15"/>
          <p:cNvSpPr txBox="1">
            <a:spLocks/>
          </p:cNvSpPr>
          <p:nvPr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FBE2172-E337-4147-AD96-B143AD3A12E0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  <p:cxnSp>
        <p:nvCxnSpPr>
          <p:cNvPr id="7" name="直線コネクタ 6"/>
          <p:cNvCxnSpPr>
            <a:cxnSpLocks noChangeShapeType="1"/>
          </p:cNvCxnSpPr>
          <p:nvPr/>
        </p:nvCxnSpPr>
        <p:spPr bwMode="auto">
          <a:xfrm>
            <a:off x="330200" y="914400"/>
            <a:ext cx="9328150" cy="0"/>
          </a:xfrm>
          <a:prstGeom prst="line">
            <a:avLst/>
          </a:prstGeom>
          <a:noFill/>
          <a:ln w="9525">
            <a:solidFill>
              <a:srgbClr val="7FA32B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50489" y="476672"/>
            <a:ext cx="7346950" cy="43772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メイリオ"/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9" name="テキスト プレースホルダー 2"/>
          <p:cNvSpPr>
            <a:spLocks noGrp="1"/>
          </p:cNvSpPr>
          <p:nvPr>
            <p:ph type="body" idx="15"/>
          </p:nvPr>
        </p:nvSpPr>
        <p:spPr>
          <a:xfrm>
            <a:off x="662523" y="1196752"/>
            <a:ext cx="8658962" cy="360040"/>
          </a:xfrm>
          <a:prstGeom prst="rect">
            <a:avLst/>
          </a:prstGeom>
        </p:spPr>
        <p:txBody>
          <a:bodyPr lIns="0" rIns="0" anchor="ctr"/>
          <a:lstStyle>
            <a:lvl1pPr marL="0" indent="0" algn="ctr">
              <a:buNone/>
              <a:defRPr sz="1600" b="0" i="0">
                <a:solidFill>
                  <a:srgbClr val="74B617"/>
                </a:solidFill>
                <a:latin typeface="+mj-ea"/>
                <a:ea typeface="+mj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10" name="スライド番号プレースホルダー 15"/>
          <p:cNvSpPr txBox="1">
            <a:spLocks/>
          </p:cNvSpPr>
          <p:nvPr userDrawn="1"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FBE2172-E337-4147-AD96-B143AD3A12E0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  <p:cxnSp>
        <p:nvCxnSpPr>
          <p:cNvPr id="11" name="直線コネクタ 10"/>
          <p:cNvCxnSpPr>
            <a:cxnSpLocks noChangeShapeType="1"/>
          </p:cNvCxnSpPr>
          <p:nvPr userDrawn="1"/>
        </p:nvCxnSpPr>
        <p:spPr bwMode="auto">
          <a:xfrm>
            <a:off x="330200" y="914400"/>
            <a:ext cx="9328150" cy="0"/>
          </a:xfrm>
          <a:prstGeom prst="line">
            <a:avLst/>
          </a:prstGeom>
          <a:noFill/>
          <a:ln w="9525">
            <a:solidFill>
              <a:srgbClr val="7FA32B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13" name="テキスト プレースホルダー 2"/>
          <p:cNvSpPr>
            <a:spLocks noGrp="1"/>
          </p:cNvSpPr>
          <p:nvPr>
            <p:ph type="body" sz="quarter" idx="16"/>
          </p:nvPr>
        </p:nvSpPr>
        <p:spPr>
          <a:xfrm>
            <a:off x="662523" y="1854200"/>
            <a:ext cx="8659153" cy="4167088"/>
          </a:xfrm>
          <a:prstGeom prst="rect">
            <a:avLst/>
          </a:prstGeom>
        </p:spPr>
        <p:txBody>
          <a:bodyPr vert="horz"/>
          <a:lstStyle>
            <a:lvl1pPr marL="177800" indent="-177800">
              <a:lnSpc>
                <a:spcPct val="140000"/>
              </a:lnSpc>
              <a:buClr>
                <a:schemeClr val="accent1"/>
              </a:buClr>
              <a:defRPr sz="1200" b="0" i="0">
                <a:latin typeface="+mj-ea"/>
                <a:ea typeface="+mj-ea"/>
              </a:defRPr>
            </a:lvl1pPr>
            <a:lvl2pPr marL="177800" indent="0">
              <a:lnSpc>
                <a:spcPct val="140000"/>
              </a:lnSpc>
              <a:buClr>
                <a:schemeClr val="accent1"/>
              </a:buClr>
              <a:buNone/>
              <a:defRPr sz="800"/>
            </a:lvl2pPr>
            <a:lvl3pPr marL="449263" indent="0">
              <a:lnSpc>
                <a:spcPct val="140000"/>
              </a:lnSpc>
              <a:buClr>
                <a:schemeClr val="accent1"/>
              </a:buClr>
              <a:buNone/>
              <a:defRPr sz="800"/>
            </a:lvl3pPr>
            <a:lvl4pPr marL="719138" indent="0">
              <a:lnSpc>
                <a:spcPct val="140000"/>
              </a:lnSpc>
              <a:buClr>
                <a:schemeClr val="accent1"/>
              </a:buClr>
              <a:buNone/>
              <a:defRPr sz="800"/>
            </a:lvl4pPr>
            <a:lvl5pPr marL="982663" indent="0">
              <a:lnSpc>
                <a:spcPct val="140000"/>
              </a:lnSpc>
              <a:buClr>
                <a:schemeClr val="accent1"/>
              </a:buClr>
              <a:buNone/>
              <a:defRPr sz="8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　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　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　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　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74411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無しシート（12pt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15"/>
          <p:cNvSpPr txBox="1">
            <a:spLocks/>
          </p:cNvSpPr>
          <p:nvPr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D9E0494-2D1A-0F47-8BB6-5CBD37971BDC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  <p:cxnSp>
        <p:nvCxnSpPr>
          <p:cNvPr id="5" name="直線コネクタ 4"/>
          <p:cNvCxnSpPr>
            <a:cxnSpLocks noChangeShapeType="1"/>
          </p:cNvCxnSpPr>
          <p:nvPr/>
        </p:nvCxnSpPr>
        <p:spPr bwMode="auto">
          <a:xfrm>
            <a:off x="330200" y="914400"/>
            <a:ext cx="9328150" cy="0"/>
          </a:xfrm>
          <a:prstGeom prst="line">
            <a:avLst/>
          </a:prstGeom>
          <a:noFill/>
          <a:ln w="9525">
            <a:solidFill>
              <a:srgbClr val="7FA32B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350489" y="476672"/>
            <a:ext cx="7346950" cy="43772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メイリオ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7" name="スライド番号プレースホルダー 15"/>
          <p:cNvSpPr txBox="1">
            <a:spLocks/>
          </p:cNvSpPr>
          <p:nvPr userDrawn="1"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D9E0494-2D1A-0F47-8BB6-5CBD37971BDC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  <p:cxnSp>
        <p:nvCxnSpPr>
          <p:cNvPr id="9" name="直線コネクタ 8"/>
          <p:cNvCxnSpPr>
            <a:cxnSpLocks noChangeShapeType="1"/>
          </p:cNvCxnSpPr>
          <p:nvPr userDrawn="1"/>
        </p:nvCxnSpPr>
        <p:spPr bwMode="auto">
          <a:xfrm>
            <a:off x="330200" y="914400"/>
            <a:ext cx="9328150" cy="0"/>
          </a:xfrm>
          <a:prstGeom prst="line">
            <a:avLst/>
          </a:prstGeom>
          <a:noFill/>
          <a:ln w="9525">
            <a:solidFill>
              <a:srgbClr val="7FA32B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テキスト プレースホルダー 2"/>
          <p:cNvSpPr>
            <a:spLocks noGrp="1"/>
          </p:cNvSpPr>
          <p:nvPr>
            <p:ph type="body" sz="quarter" idx="16"/>
          </p:nvPr>
        </p:nvSpPr>
        <p:spPr>
          <a:xfrm>
            <a:off x="662523" y="1196752"/>
            <a:ext cx="8659153" cy="4824536"/>
          </a:xfrm>
          <a:prstGeom prst="rect">
            <a:avLst/>
          </a:prstGeom>
        </p:spPr>
        <p:txBody>
          <a:bodyPr vert="horz"/>
          <a:lstStyle>
            <a:lvl1pPr marL="177800" indent="-177800">
              <a:lnSpc>
                <a:spcPct val="140000"/>
              </a:lnSpc>
              <a:buClr>
                <a:schemeClr val="accent1"/>
              </a:buClr>
              <a:defRPr sz="1200" b="0" i="0">
                <a:latin typeface="+mj-ea"/>
                <a:ea typeface="+mj-ea"/>
              </a:defRPr>
            </a:lvl1pPr>
            <a:lvl2pPr marL="177800" indent="0">
              <a:lnSpc>
                <a:spcPct val="140000"/>
              </a:lnSpc>
              <a:buClr>
                <a:schemeClr val="accent1"/>
              </a:buClr>
              <a:buNone/>
              <a:defRPr sz="800"/>
            </a:lvl2pPr>
            <a:lvl3pPr marL="449263" indent="0">
              <a:lnSpc>
                <a:spcPct val="140000"/>
              </a:lnSpc>
              <a:buClr>
                <a:schemeClr val="accent1"/>
              </a:buClr>
              <a:buNone/>
              <a:defRPr sz="800"/>
            </a:lvl3pPr>
            <a:lvl4pPr marL="719138" indent="0">
              <a:lnSpc>
                <a:spcPct val="140000"/>
              </a:lnSpc>
              <a:buClr>
                <a:schemeClr val="accent1"/>
              </a:buClr>
              <a:buNone/>
              <a:defRPr sz="800"/>
            </a:lvl4pPr>
            <a:lvl5pPr marL="982663" indent="0">
              <a:lnSpc>
                <a:spcPct val="140000"/>
              </a:lnSpc>
              <a:buClr>
                <a:schemeClr val="accent1"/>
              </a:buClr>
              <a:buNone/>
              <a:defRPr sz="8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　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　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　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　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の設定されています。インデントを入れると８</a:t>
            </a:r>
            <a:r>
              <a:rPr kumimoji="1" lang="en-US" altLang="ja-JP" dirty="0" err="1"/>
              <a:t>pt</a:t>
            </a:r>
            <a:r>
              <a:rPr kumimoji="1" lang="ja-JP" altLang="en-US" dirty="0"/>
              <a:t>の設定されています。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940623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15"/>
          <p:cNvSpPr txBox="1">
            <a:spLocks/>
          </p:cNvSpPr>
          <p:nvPr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5AA8AD6-B7FC-DD46-994F-B5107AB29774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782506" y="3030861"/>
            <a:ext cx="8420100" cy="542156"/>
          </a:xfrm>
          <a:prstGeom prst="rect">
            <a:avLst/>
          </a:prstGeom>
        </p:spPr>
        <p:txBody>
          <a:bodyPr anchor="t"/>
          <a:lstStyle>
            <a:lvl1pPr algn="ctr">
              <a:defRPr sz="2600" b="0" i="0" cap="none">
                <a:solidFill>
                  <a:srgbClr val="74B617"/>
                </a:solidFill>
                <a:latin typeface="+mj-ea"/>
                <a:ea typeface="+mj-ea"/>
                <a:cs typeface="メイリオ"/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6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649612"/>
            <a:ext cx="8420100" cy="378271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cap="none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  <a:cs typeface="メイリオ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15"/>
          <p:cNvSpPr txBox="1">
            <a:spLocks/>
          </p:cNvSpPr>
          <p:nvPr userDrawn="1"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5AA8AD6-B7FC-DD46-994F-B5107AB29774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75648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5"/>
          <p:cNvSpPr txBox="1">
            <a:spLocks/>
          </p:cNvSpPr>
          <p:nvPr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DD96529-06C0-AB41-AE17-60DA857A39BB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3" name="スライド番号プレースホルダー 15"/>
          <p:cNvSpPr txBox="1">
            <a:spLocks/>
          </p:cNvSpPr>
          <p:nvPr userDrawn="1"/>
        </p:nvSpPr>
        <p:spPr>
          <a:xfrm>
            <a:off x="454025" y="6413500"/>
            <a:ext cx="495300" cy="152400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ja-JP"/>
            </a:defPPr>
            <a:lvl1pPr marL="0" algn="l" defTabSz="457200" rtl="0" eaLnBrk="1" latinLnBrk="0" hangingPunct="1">
              <a:defRPr kumimoji="1" sz="800" b="1" u="none" kern="1200">
                <a:solidFill>
                  <a:srgbClr val="FFFFFF"/>
                </a:solidFill>
                <a:latin typeface="+mn-lt"/>
                <a:ea typeface="+mn-ea"/>
                <a:cs typeface="Arial" charset="0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DD96529-06C0-AB41-AE17-60DA857A39BB}" type="slidenum">
              <a:rPr lang="ja-JP" alt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581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（無地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ー 2"/>
          <p:cNvSpPr>
            <a:spLocks noGrp="1"/>
          </p:cNvSpPr>
          <p:nvPr>
            <p:ph type="body" idx="11"/>
          </p:nvPr>
        </p:nvSpPr>
        <p:spPr>
          <a:xfrm>
            <a:off x="662119" y="3810002"/>
            <a:ext cx="3425825" cy="304799"/>
          </a:xfrm>
          <a:prstGeom prst="rect">
            <a:avLst/>
          </a:prstGeom>
        </p:spPr>
        <p:txBody>
          <a:bodyPr lIns="0" rIns="0" anchor="ctr"/>
          <a:lstStyle>
            <a:lvl1pPr marL="0" indent="0" algn="l">
              <a:buNone/>
              <a:defRPr sz="12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テキスト プレースホルダー 2"/>
          <p:cNvSpPr>
            <a:spLocks noGrp="1"/>
          </p:cNvSpPr>
          <p:nvPr>
            <p:ph type="body" idx="15"/>
          </p:nvPr>
        </p:nvSpPr>
        <p:spPr>
          <a:xfrm>
            <a:off x="662523" y="2691986"/>
            <a:ext cx="8424936" cy="360040"/>
          </a:xfrm>
          <a:prstGeom prst="rect">
            <a:avLst/>
          </a:prstGeom>
        </p:spPr>
        <p:txBody>
          <a:bodyPr lIns="36000" rIns="0" anchor="ctr"/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/>
          </p:nvPr>
        </p:nvSpPr>
        <p:spPr>
          <a:xfrm>
            <a:off x="662523" y="3060493"/>
            <a:ext cx="7346950" cy="50323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600" b="0" i="0">
                <a:solidFill>
                  <a:srgbClr val="74B617"/>
                </a:solidFill>
                <a:latin typeface="+mj-ea"/>
                <a:ea typeface="+mj-ea"/>
                <a:cs typeface="メイリオ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0952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（スマホ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2" descr="cell_han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6" b="4587"/>
          <a:stretch>
            <a:fillRect/>
          </a:stretch>
        </p:blipFill>
        <p:spPr bwMode="auto">
          <a:xfrm>
            <a:off x="5611813" y="692150"/>
            <a:ext cx="4100512" cy="554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プレースホルダー 2"/>
          <p:cNvSpPr>
            <a:spLocks noGrp="1"/>
          </p:cNvSpPr>
          <p:nvPr>
            <p:ph type="body" idx="11"/>
          </p:nvPr>
        </p:nvSpPr>
        <p:spPr>
          <a:xfrm>
            <a:off x="662119" y="3810002"/>
            <a:ext cx="3425825" cy="304799"/>
          </a:xfrm>
          <a:prstGeom prst="rect">
            <a:avLst/>
          </a:prstGeom>
        </p:spPr>
        <p:txBody>
          <a:bodyPr lIns="0" rIns="0" anchor="ctr"/>
          <a:lstStyle>
            <a:lvl1pPr marL="0" indent="0" algn="l">
              <a:buNone/>
              <a:defRPr sz="12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テキスト プレースホルダー 2"/>
          <p:cNvSpPr>
            <a:spLocks noGrp="1"/>
          </p:cNvSpPr>
          <p:nvPr>
            <p:ph type="body" idx="15"/>
          </p:nvPr>
        </p:nvSpPr>
        <p:spPr>
          <a:xfrm>
            <a:off x="662523" y="2691986"/>
            <a:ext cx="8424936" cy="360040"/>
          </a:xfrm>
          <a:prstGeom prst="rect">
            <a:avLst/>
          </a:prstGeom>
        </p:spPr>
        <p:txBody>
          <a:bodyPr lIns="36000" rIns="0" anchor="ctr"/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/>
          </p:nvPr>
        </p:nvSpPr>
        <p:spPr>
          <a:xfrm>
            <a:off x="662523" y="3060493"/>
            <a:ext cx="7346950" cy="50323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600" b="0" i="0">
                <a:solidFill>
                  <a:srgbClr val="74B617"/>
                </a:solidFill>
                <a:latin typeface="+mj-ea"/>
                <a:ea typeface="+mj-ea"/>
                <a:cs typeface="メイリオ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pic>
        <p:nvPicPr>
          <p:cNvPr id="6" name="Picture 72" descr="cell_hand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6" b="4587"/>
          <a:stretch>
            <a:fillRect/>
          </a:stretch>
        </p:blipFill>
        <p:spPr bwMode="auto">
          <a:xfrm>
            <a:off x="5611813" y="692150"/>
            <a:ext cx="4100512" cy="554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5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（タブレット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3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1665288"/>
            <a:ext cx="336391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プレースホルダー 2"/>
          <p:cNvSpPr>
            <a:spLocks noGrp="1"/>
          </p:cNvSpPr>
          <p:nvPr>
            <p:ph type="body" idx="11"/>
          </p:nvPr>
        </p:nvSpPr>
        <p:spPr>
          <a:xfrm>
            <a:off x="662119" y="3810002"/>
            <a:ext cx="3425825" cy="304799"/>
          </a:xfrm>
          <a:prstGeom prst="rect">
            <a:avLst/>
          </a:prstGeom>
        </p:spPr>
        <p:txBody>
          <a:bodyPr lIns="0" rIns="0" anchor="ctr"/>
          <a:lstStyle>
            <a:lvl1pPr marL="0" indent="0" algn="l">
              <a:buNone/>
              <a:defRPr sz="120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テキスト プレースホルダー 2"/>
          <p:cNvSpPr>
            <a:spLocks noGrp="1"/>
          </p:cNvSpPr>
          <p:nvPr>
            <p:ph type="body" idx="15"/>
          </p:nvPr>
        </p:nvSpPr>
        <p:spPr>
          <a:xfrm>
            <a:off x="662523" y="2691986"/>
            <a:ext cx="8424936" cy="360040"/>
          </a:xfrm>
          <a:prstGeom prst="rect">
            <a:avLst/>
          </a:prstGeom>
        </p:spPr>
        <p:txBody>
          <a:bodyPr lIns="36000" rIns="0" anchor="ctr"/>
          <a:lstStyle>
            <a:lvl1pPr marL="0" indent="0" algn="l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メイリオ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/>
          </p:nvPr>
        </p:nvSpPr>
        <p:spPr>
          <a:xfrm>
            <a:off x="662523" y="3060493"/>
            <a:ext cx="7346950" cy="50323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2600" b="0" i="0">
                <a:solidFill>
                  <a:srgbClr val="74B617"/>
                </a:solidFill>
                <a:latin typeface="+mj-ea"/>
                <a:ea typeface="+mj-ea"/>
                <a:cs typeface="メイリオ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pic>
        <p:nvPicPr>
          <p:cNvPr id="6" name="図 3"/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1665288"/>
            <a:ext cx="336391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28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図形グループ 12"/>
          <p:cNvGrpSpPr>
            <a:grpSpLocks/>
          </p:cNvGrpSpPr>
          <p:nvPr/>
        </p:nvGrpSpPr>
        <p:grpSpPr bwMode="auto">
          <a:xfrm>
            <a:off x="334963" y="6415088"/>
            <a:ext cx="7410450" cy="153987"/>
            <a:chOff x="310100" y="6474800"/>
            <a:chExt cx="6840000" cy="154600"/>
          </a:xfrm>
        </p:grpSpPr>
        <p:sp>
          <p:nvSpPr>
            <p:cNvPr id="1030" name="角丸四角形 1"/>
            <p:cNvSpPr>
              <a:spLocks noChangeArrowheads="1"/>
            </p:cNvSpPr>
            <p:nvPr/>
          </p:nvSpPr>
          <p:spPr bwMode="auto">
            <a:xfrm>
              <a:off x="310100" y="6474800"/>
              <a:ext cx="6840000" cy="154600"/>
            </a:xfrm>
            <a:prstGeom prst="roundRect">
              <a:avLst>
                <a:gd name="adj" fmla="val 50000"/>
              </a:avLst>
            </a:prstGeom>
            <a:solidFill>
              <a:srgbClr val="7FA32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1031" name="Rectangle 5"/>
            <p:cNvSpPr>
              <a:spLocks noChangeArrowheads="1"/>
            </p:cNvSpPr>
            <p:nvPr/>
          </p:nvSpPr>
          <p:spPr bwMode="auto">
            <a:xfrm>
              <a:off x="4451350" y="6499483"/>
              <a:ext cx="2584450" cy="98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/>
            <a:p>
              <a:pPr algn="r">
                <a:lnSpc>
                  <a:spcPct val="90000"/>
                </a:lnSpc>
                <a:spcBef>
                  <a:spcPct val="20000"/>
                </a:spcBef>
                <a:buClr>
                  <a:srgbClr val="99CC00"/>
                </a:buClr>
                <a:buFont typeface="Wingdings" charset="0"/>
                <a:buNone/>
              </a:pPr>
              <a:r>
                <a:rPr kumimoji="0" lang="en-US" altLang="ja-JP" sz="700" dirty="0">
                  <a:solidFill>
                    <a:schemeClr val="bg1"/>
                  </a:solidFill>
                  <a:cs typeface="Arial" charset="0"/>
                </a:rPr>
                <a:t>Presentation Document  -  Copyright © VERSION2.Inc</a:t>
              </a:r>
            </a:p>
          </p:txBody>
        </p:sp>
      </p:grpSp>
      <p:pic>
        <p:nvPicPr>
          <p:cNvPr id="1029" name="図 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6324600"/>
            <a:ext cx="1692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図形グループ 12"/>
          <p:cNvGrpSpPr>
            <a:grpSpLocks/>
          </p:cNvGrpSpPr>
          <p:nvPr userDrawn="1"/>
        </p:nvGrpSpPr>
        <p:grpSpPr bwMode="auto">
          <a:xfrm>
            <a:off x="334963" y="6415088"/>
            <a:ext cx="7410450" cy="153987"/>
            <a:chOff x="310100" y="6474800"/>
            <a:chExt cx="6840000" cy="154600"/>
          </a:xfrm>
        </p:grpSpPr>
        <p:sp>
          <p:nvSpPr>
            <p:cNvPr id="7" name="角丸四角形 1"/>
            <p:cNvSpPr>
              <a:spLocks noChangeArrowheads="1"/>
            </p:cNvSpPr>
            <p:nvPr/>
          </p:nvSpPr>
          <p:spPr bwMode="auto">
            <a:xfrm>
              <a:off x="310100" y="6474800"/>
              <a:ext cx="6840000" cy="154600"/>
            </a:xfrm>
            <a:prstGeom prst="roundRect">
              <a:avLst>
                <a:gd name="adj" fmla="val 50000"/>
              </a:avLst>
            </a:prstGeom>
            <a:solidFill>
              <a:srgbClr val="7FA32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4451350" y="6499483"/>
              <a:ext cx="2584450" cy="98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/>
            <a:p>
              <a:pPr algn="r">
                <a:lnSpc>
                  <a:spcPct val="90000"/>
                </a:lnSpc>
                <a:spcBef>
                  <a:spcPct val="20000"/>
                </a:spcBef>
                <a:buClr>
                  <a:srgbClr val="99CC00"/>
                </a:buClr>
                <a:buFont typeface="Wingdings" charset="0"/>
                <a:buNone/>
              </a:pPr>
              <a:r>
                <a:rPr kumimoji="0" lang="en-US" altLang="ja-JP" sz="700" dirty="0">
                  <a:solidFill>
                    <a:schemeClr val="bg1"/>
                  </a:solidFill>
                  <a:cs typeface="Arial" charset="0"/>
                </a:rPr>
                <a:t>Presentation Document  -  Copyright © VERSION2.Inc</a:t>
              </a:r>
            </a:p>
          </p:txBody>
        </p:sp>
      </p:grpSp>
      <p:pic>
        <p:nvPicPr>
          <p:cNvPr id="9" name="図 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6324600"/>
            <a:ext cx="1692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0" r:id="rId2"/>
    <p:sldLayoutId id="2147483891" r:id="rId3"/>
    <p:sldLayoutId id="2147483890" r:id="rId4"/>
    <p:sldLayoutId id="2147483889" r:id="rId5"/>
    <p:sldLayoutId id="2147483888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lexa.nagoya-wu.ac.jp/glexa/oem/include/pdf/glexa_plugin_quiz_manual.pdf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26.PNG"/><Relationship Id="rId5" Type="http://schemas.openxmlformats.org/officeDocument/2006/relationships/image" Target="../media/image11.png"/><Relationship Id="rId10" Type="http://schemas.openxmlformats.org/officeDocument/2006/relationships/image" Target="../media/image19.png"/><Relationship Id="rId4" Type="http://schemas.openxmlformats.org/officeDocument/2006/relationships/image" Target="../media/image23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glexa.nagoya-wu.ac.jp/glexa/oem/include/pdf/glexa_plugin_enquete_manual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3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glexa.nagoya-wu.ac.jp/glexa/oem/include/pdf/glexa_plugin_motion_manual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13.png"/><Relationship Id="rId12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38.png"/><Relationship Id="rId5" Type="http://schemas.openxmlformats.org/officeDocument/2006/relationships/image" Target="../media/image11.png"/><Relationship Id="rId10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https://glexa.nagoya-wu.ac.jp/glexa/oem/include/pdf/glexa_plugin_report_manual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18682" y="612038"/>
            <a:ext cx="8552597" cy="503238"/>
          </a:xfrm>
        </p:spPr>
        <p:txBody>
          <a:bodyPr/>
          <a:lstStyle/>
          <a:p>
            <a:r>
              <a:rPr kumimoji="1" lang="en-US" altLang="ja-JP" sz="3600" b="1" dirty="0" err="1">
                <a:solidFill>
                  <a:schemeClr val="accent1"/>
                </a:solidFill>
                <a:latin typeface="+mn-ea"/>
                <a:ea typeface="+mn-ea"/>
              </a:rPr>
              <a:t>Glexa</a:t>
            </a:r>
            <a:r>
              <a:rPr kumimoji="1" lang="ja-JP" altLang="en-US" sz="3600" b="1" dirty="0">
                <a:solidFill>
                  <a:schemeClr val="accent1"/>
                </a:solidFill>
                <a:latin typeface="+mn-ea"/>
                <a:ea typeface="+mn-ea"/>
              </a:rPr>
              <a:t>の</a:t>
            </a:r>
            <a:r>
              <a:rPr lang="ja-JP" altLang="en-US" sz="3600" b="1" dirty="0">
                <a:solidFill>
                  <a:schemeClr val="accent1"/>
                </a:solidFill>
                <a:latin typeface="+mn-ea"/>
                <a:ea typeface="+mn-ea"/>
              </a:rPr>
              <a:t>機能ご紹介</a:t>
            </a:r>
            <a:endParaRPr kumimoji="1" lang="ja-JP" altLang="en-US" sz="36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pic>
        <p:nvPicPr>
          <p:cNvPr id="8" name="図 7" descr="文字が書かれている&#10;&#10;自動的に生成された説明">
            <a:extLst>
              <a:ext uri="{FF2B5EF4-FFF2-40B4-BE49-F238E27FC236}">
                <a16:creationId xmlns:a16="http://schemas.microsoft.com/office/drawing/2014/main" id="{899CE663-B1C5-4C97-A954-FFCF08051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703" y="1627294"/>
            <a:ext cx="3095898" cy="1155298"/>
          </a:xfrm>
          <a:prstGeom prst="rect">
            <a:avLst/>
          </a:prstGeom>
        </p:spPr>
      </p:pic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6599243B-E886-492E-8376-738B408F72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523754"/>
              </p:ext>
            </p:extLst>
          </p:nvPr>
        </p:nvGraphicFramePr>
        <p:xfrm>
          <a:off x="418682" y="3236374"/>
          <a:ext cx="9121559" cy="2492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0260">
                  <a:extLst>
                    <a:ext uri="{9D8B030D-6E8A-4147-A177-3AD203B41FA5}">
                      <a16:colId xmlns:a16="http://schemas.microsoft.com/office/drawing/2014/main" val="950568760"/>
                    </a:ext>
                  </a:extLst>
                </a:gridCol>
                <a:gridCol w="1690820">
                  <a:extLst>
                    <a:ext uri="{9D8B030D-6E8A-4147-A177-3AD203B41FA5}">
                      <a16:colId xmlns:a16="http://schemas.microsoft.com/office/drawing/2014/main" val="4187667949"/>
                    </a:ext>
                  </a:extLst>
                </a:gridCol>
                <a:gridCol w="1349699">
                  <a:extLst>
                    <a:ext uri="{9D8B030D-6E8A-4147-A177-3AD203B41FA5}">
                      <a16:colId xmlns:a16="http://schemas.microsoft.com/office/drawing/2014/main" val="1718501020"/>
                    </a:ext>
                  </a:extLst>
                </a:gridCol>
                <a:gridCol w="1520260">
                  <a:extLst>
                    <a:ext uri="{9D8B030D-6E8A-4147-A177-3AD203B41FA5}">
                      <a16:colId xmlns:a16="http://schemas.microsoft.com/office/drawing/2014/main" val="1151125791"/>
                    </a:ext>
                  </a:extLst>
                </a:gridCol>
                <a:gridCol w="1520260">
                  <a:extLst>
                    <a:ext uri="{9D8B030D-6E8A-4147-A177-3AD203B41FA5}">
                      <a16:colId xmlns:a16="http://schemas.microsoft.com/office/drawing/2014/main" val="3239413123"/>
                    </a:ext>
                  </a:extLst>
                </a:gridCol>
                <a:gridCol w="1520260">
                  <a:extLst>
                    <a:ext uri="{9D8B030D-6E8A-4147-A177-3AD203B41FA5}">
                      <a16:colId xmlns:a16="http://schemas.microsoft.com/office/drawing/2014/main" val="86053571"/>
                    </a:ext>
                  </a:extLst>
                </a:gridCol>
              </a:tblGrid>
              <a:tr h="498583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ツール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用途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問題作成・出題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採点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集計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字幕・チャプタ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5883"/>
                  </a:ext>
                </a:extLst>
              </a:tr>
              <a:tr h="498583">
                <a:tc>
                  <a:txBody>
                    <a:bodyPr/>
                    <a:lstStyle/>
                    <a:p>
                      <a:r>
                        <a:rPr kumimoji="1" lang="en-US" altLang="ja-JP" sz="1200" b="1" dirty="0" err="1">
                          <a:latin typeface="+mn-ea"/>
                          <a:ea typeface="+mn-ea"/>
                        </a:rPr>
                        <a:t>Glexa</a:t>
                      </a:r>
                      <a:r>
                        <a:rPr kumimoji="1" lang="ja-JP" altLang="en-US" sz="120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200" b="1" i="0" dirty="0"/>
                        <a:t>Quiz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小テスト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-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3654103"/>
                  </a:ext>
                </a:extLst>
              </a:tr>
              <a:tr h="498583">
                <a:tc>
                  <a:txBody>
                    <a:bodyPr/>
                    <a:lstStyle/>
                    <a:p>
                      <a:r>
                        <a:rPr kumimoji="1" lang="en-US" altLang="ja-JP" sz="1200" b="1" dirty="0" err="1">
                          <a:latin typeface="+mn-ea"/>
                          <a:ea typeface="+mn-ea"/>
                        </a:rPr>
                        <a:t>Glexa</a:t>
                      </a:r>
                      <a:r>
                        <a:rPr kumimoji="1" lang="ja-JP" altLang="en-US" sz="120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200" b="1" dirty="0" err="1">
                          <a:latin typeface="+mn-ea"/>
                          <a:ea typeface="+mn-ea"/>
                        </a:rPr>
                        <a:t>E</a:t>
                      </a:r>
                      <a:r>
                        <a:rPr lang="en-US" altLang="ja-JP" sz="1200" b="1" dirty="0" err="1">
                          <a:latin typeface="+mn-ea"/>
                          <a:ea typeface="+mn-ea"/>
                        </a:rPr>
                        <a:t>nquete</a:t>
                      </a:r>
                      <a:r>
                        <a:rPr lang="ja-JP" altLang="en-US" sz="1200" b="1" dirty="0">
                          <a:latin typeface="+mn-ea"/>
                          <a:ea typeface="+mn-ea"/>
                        </a:rPr>
                        <a:t> 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アンケート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/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-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-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034700"/>
                  </a:ext>
                </a:extLst>
              </a:tr>
              <a:tr h="498583">
                <a:tc>
                  <a:txBody>
                    <a:bodyPr/>
                    <a:lstStyle/>
                    <a:p>
                      <a:r>
                        <a:rPr kumimoji="1" lang="en-US" altLang="ja-JP" sz="1200" b="1" dirty="0" err="1">
                          <a:latin typeface="+mn-ea"/>
                          <a:ea typeface="+mn-ea"/>
                        </a:rPr>
                        <a:t>Glexa</a:t>
                      </a:r>
                      <a:r>
                        <a:rPr kumimoji="1" lang="ja-JP" altLang="en-US" sz="120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kumimoji="1" lang="en-US" altLang="ja-JP" sz="1200" b="1" dirty="0">
                          <a:latin typeface="+mn-ea"/>
                          <a:ea typeface="+mn-ea"/>
                        </a:rPr>
                        <a:t>Motion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動画テスト（視聴）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090555"/>
                  </a:ext>
                </a:extLst>
              </a:tr>
              <a:tr h="498583">
                <a:tc>
                  <a:txBody>
                    <a:bodyPr/>
                    <a:lstStyle/>
                    <a:p>
                      <a:r>
                        <a:rPr kumimoji="1" lang="en-US" altLang="ja-JP" sz="1200" b="1" dirty="0" err="1"/>
                        <a:t>Glexa</a:t>
                      </a:r>
                      <a:r>
                        <a:rPr kumimoji="1" lang="ja-JP" altLang="en-US" sz="1200" b="1" dirty="0"/>
                        <a:t> </a:t>
                      </a:r>
                      <a:r>
                        <a:rPr kumimoji="1" lang="en-US" altLang="ja-JP" sz="1200" b="1" dirty="0"/>
                        <a:t>Report</a:t>
                      </a:r>
                      <a:endParaRPr kumimoji="1" lang="ja-JP" alt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/>
                        <a:t>レポート提出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×</a:t>
                      </a:r>
                    </a:p>
                    <a:p>
                      <a:pPr algn="ctr"/>
                      <a:r>
                        <a:rPr kumimoji="1" lang="en-US" altLang="ja-JP" sz="900" dirty="0"/>
                        <a:t>※</a:t>
                      </a:r>
                      <a:r>
                        <a:rPr kumimoji="1" lang="ja-JP" altLang="en-US" sz="900" dirty="0"/>
                        <a:t>レポート提出に特化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×</a:t>
                      </a:r>
                      <a:endParaRPr kumimoji="1" lang="ja-JP" alt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369579"/>
                  </a:ext>
                </a:extLst>
              </a:tr>
            </a:tbl>
          </a:graphicData>
        </a:graphic>
      </p:graphicFrame>
      <p:pic>
        <p:nvPicPr>
          <p:cNvPr id="3" name="図 2">
            <a:extLst>
              <a:ext uri="{FF2B5EF4-FFF2-40B4-BE49-F238E27FC236}">
                <a16:creationId xmlns:a16="http://schemas.microsoft.com/office/drawing/2014/main" id="{7950C89D-ED3F-4835-9EA7-7A07268DD2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2458" y="1629815"/>
            <a:ext cx="899167" cy="115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874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B27124-B69D-42A4-A4EA-F599F5DF6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301" y="476672"/>
            <a:ext cx="6770137" cy="437728"/>
          </a:xfrm>
        </p:spPr>
        <p:txBody>
          <a:bodyPr/>
          <a:lstStyle/>
          <a:p>
            <a:r>
              <a:rPr kumimoji="1" lang="en-US" altLang="ja-JP" b="1" dirty="0" err="1">
                <a:latin typeface="+mn-ea"/>
                <a:ea typeface="+mn-ea"/>
              </a:rPr>
              <a:t>Glexa</a:t>
            </a:r>
            <a:r>
              <a:rPr kumimoji="1" lang="ja-JP" altLang="en-US" b="1" dirty="0">
                <a:latin typeface="+mn-ea"/>
                <a:ea typeface="+mn-ea"/>
              </a:rPr>
              <a:t> </a:t>
            </a:r>
            <a:r>
              <a:rPr kumimoji="1" lang="en-US" altLang="ja-JP" b="1" dirty="0">
                <a:latin typeface="+mn-ea"/>
                <a:ea typeface="+mn-ea"/>
              </a:rPr>
              <a:t>Quiz (</a:t>
            </a:r>
            <a:r>
              <a:rPr kumimoji="1" lang="ja-JP" altLang="en-US" b="1" dirty="0">
                <a:latin typeface="+mn-ea"/>
                <a:ea typeface="+mn-ea"/>
              </a:rPr>
              <a:t>小テスト</a:t>
            </a:r>
            <a:r>
              <a:rPr kumimoji="1" lang="en-US" altLang="ja-JP" b="1" dirty="0">
                <a:latin typeface="+mn-ea"/>
                <a:ea typeface="+mn-ea"/>
              </a:rPr>
              <a:t>)</a:t>
            </a:r>
            <a:endParaRPr kumimoji="1" lang="ja-JP" altLang="en-US" b="1" dirty="0">
              <a:latin typeface="+mn-ea"/>
              <a:ea typeface="+mn-ea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4BFE94-F072-44FB-B4A9-0F3A1A92A1C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489" y="1005840"/>
            <a:ext cx="9321831" cy="3556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200" b="1" dirty="0" err="1">
                <a:latin typeface="+mn-ea"/>
                <a:ea typeface="+mn-ea"/>
              </a:rPr>
              <a:t>GlexaQuiz</a:t>
            </a:r>
            <a:r>
              <a:rPr lang="ja-JP" altLang="ja-JP" sz="1200" b="1" dirty="0">
                <a:latin typeface="+mn-ea"/>
                <a:ea typeface="+mn-ea"/>
              </a:rPr>
              <a:t>は、試験問題を</a:t>
            </a:r>
            <a:r>
              <a:rPr lang="en-US" altLang="ja-JP" sz="1200" b="1" dirty="0">
                <a:latin typeface="+mn-ea"/>
                <a:ea typeface="+mn-ea"/>
              </a:rPr>
              <a:t>Web</a:t>
            </a:r>
            <a:r>
              <a:rPr lang="ja-JP" altLang="ja-JP" sz="1200" b="1" dirty="0">
                <a:latin typeface="+mn-ea"/>
                <a:ea typeface="+mn-ea"/>
              </a:rPr>
              <a:t>ブラウザ上で</a:t>
            </a:r>
            <a:r>
              <a:rPr lang="ja-JP" altLang="en-US" sz="1200" b="1" dirty="0">
                <a:latin typeface="+mn-ea"/>
                <a:ea typeface="+mn-ea"/>
              </a:rPr>
              <a:t>作成し、学生に</a:t>
            </a:r>
            <a:r>
              <a:rPr lang="ja-JP" altLang="ja-JP" sz="1200" b="1" dirty="0">
                <a:latin typeface="+mn-ea"/>
                <a:ea typeface="+mn-ea"/>
              </a:rPr>
              <a:t>受講</a:t>
            </a:r>
            <a:r>
              <a:rPr lang="ja-JP" altLang="en-US" sz="1200" b="1" dirty="0">
                <a:latin typeface="+mn-ea"/>
                <a:ea typeface="+mn-ea"/>
              </a:rPr>
              <a:t>させ、評価・集計ができるツールです</a:t>
            </a:r>
            <a:r>
              <a:rPr lang="ja-JP" altLang="ja-JP" sz="1200" b="1" dirty="0">
                <a:latin typeface="+mn-ea"/>
                <a:ea typeface="+mn-ea"/>
              </a:rPr>
              <a:t>。</a:t>
            </a:r>
            <a:endParaRPr lang="en-US" altLang="ja-JP" sz="1200" b="1" dirty="0">
              <a:latin typeface="+mn-ea"/>
              <a:ea typeface="+mn-ea"/>
            </a:endParaRPr>
          </a:p>
        </p:txBody>
      </p:sp>
      <p:sp>
        <p:nvSpPr>
          <p:cNvPr id="15" name="テキスト プレースホルダー 2">
            <a:extLst>
              <a:ext uri="{FF2B5EF4-FFF2-40B4-BE49-F238E27FC236}">
                <a16:creationId xmlns:a16="http://schemas.microsoft.com/office/drawing/2014/main" id="{B9A6D066-7B92-4ECA-BE98-7EB7074CC773}"/>
              </a:ext>
            </a:extLst>
          </p:cNvPr>
          <p:cNvSpPr txBox="1">
            <a:spLocks/>
          </p:cNvSpPr>
          <p:nvPr/>
        </p:nvSpPr>
        <p:spPr>
          <a:xfrm>
            <a:off x="1374124" y="1463040"/>
            <a:ext cx="254763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  <a:ea typeface="+mn-ea"/>
              </a:rPr>
              <a:t>教材作成ツールで問題作成</a:t>
            </a:r>
            <a:endParaRPr lang="en-US" altLang="ja-JP" sz="14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pic>
        <p:nvPicPr>
          <p:cNvPr id="19" name="図 18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8F754C8A-A5D0-49C2-B90E-3F126EFBF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302" y="2063796"/>
            <a:ext cx="3983237" cy="206210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7" name="図 16" descr="食品 が含まれている画像&#10;&#10;自動的に生成された説明">
            <a:extLst>
              <a:ext uri="{FF2B5EF4-FFF2-40B4-BE49-F238E27FC236}">
                <a16:creationId xmlns:a16="http://schemas.microsoft.com/office/drawing/2014/main" id="{3E299E0A-403F-4F7D-9DB3-1657304CB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653" y="1974431"/>
            <a:ext cx="856027" cy="98494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1" name="図 20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F29D3023-EF6D-492F-B9B6-1B94B34C81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6898" y="4003998"/>
            <a:ext cx="1714527" cy="209796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565346C7-EEEE-467B-ADDB-F26F570E704B}"/>
              </a:ext>
            </a:extLst>
          </p:cNvPr>
          <p:cNvSpPr/>
          <p:nvPr/>
        </p:nvSpPr>
        <p:spPr>
          <a:xfrm>
            <a:off x="350489" y="1483360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STEP1</a:t>
            </a:r>
            <a:endParaRPr kumimoji="1" lang="ja-JP" altLang="en-US" sz="1200" b="1" dirty="0"/>
          </a:p>
        </p:txBody>
      </p:sp>
      <p:sp>
        <p:nvSpPr>
          <p:cNvPr id="36" name="矢印: 下 35">
            <a:extLst>
              <a:ext uri="{FF2B5EF4-FFF2-40B4-BE49-F238E27FC236}">
                <a16:creationId xmlns:a16="http://schemas.microsoft.com/office/drawing/2014/main" id="{36E45788-AA89-43D1-95B9-D5F2131F925C}"/>
              </a:ext>
            </a:extLst>
          </p:cNvPr>
          <p:cNvSpPr/>
          <p:nvPr/>
        </p:nvSpPr>
        <p:spPr>
          <a:xfrm rot="19035202">
            <a:off x="1161964" y="2514151"/>
            <a:ext cx="293732" cy="34567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 descr="先生２.png">
            <a:extLst>
              <a:ext uri="{FF2B5EF4-FFF2-40B4-BE49-F238E27FC236}">
                <a16:creationId xmlns:a16="http://schemas.microsoft.com/office/drawing/2014/main" id="{C81C5239-496E-4C8B-BD4D-63D5790125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103" y="1374768"/>
            <a:ext cx="537588" cy="537588"/>
          </a:xfrm>
          <a:prstGeom prst="rect">
            <a:avLst/>
          </a:prstGeom>
        </p:spPr>
      </p:pic>
      <p:pic>
        <p:nvPicPr>
          <p:cNvPr id="42" name="図 41" descr="PC.png">
            <a:extLst>
              <a:ext uri="{FF2B5EF4-FFF2-40B4-BE49-F238E27FC236}">
                <a16:creationId xmlns:a16="http://schemas.microsoft.com/office/drawing/2014/main" id="{EE4127FA-A4FF-43E9-BE08-78F90C9BAC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751" y="1479062"/>
            <a:ext cx="371085" cy="371085"/>
          </a:xfrm>
          <a:prstGeom prst="rect">
            <a:avLst/>
          </a:prstGeom>
        </p:spPr>
      </p:pic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804A443C-23BE-4225-8627-2F1A5B2261C8}"/>
              </a:ext>
            </a:extLst>
          </p:cNvPr>
          <p:cNvSpPr/>
          <p:nvPr/>
        </p:nvSpPr>
        <p:spPr>
          <a:xfrm>
            <a:off x="725194" y="3972493"/>
            <a:ext cx="2125449" cy="2204720"/>
          </a:xfrm>
          <a:prstGeom prst="roundRect">
            <a:avLst>
              <a:gd name="adj" fmla="val 494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プレースホルダー 2">
            <a:extLst>
              <a:ext uri="{FF2B5EF4-FFF2-40B4-BE49-F238E27FC236}">
                <a16:creationId xmlns:a16="http://schemas.microsoft.com/office/drawing/2014/main" id="{BEEEC25A-5BAF-4224-A853-1607B4AF9F51}"/>
              </a:ext>
            </a:extLst>
          </p:cNvPr>
          <p:cNvSpPr txBox="1">
            <a:spLocks/>
          </p:cNvSpPr>
          <p:nvPr/>
        </p:nvSpPr>
        <p:spPr>
          <a:xfrm>
            <a:off x="840705" y="4033454"/>
            <a:ext cx="1962705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100" b="1" dirty="0">
                <a:solidFill>
                  <a:schemeClr val="accent1"/>
                </a:solidFill>
                <a:latin typeface="+mn-ea"/>
                <a:ea typeface="+mn-ea"/>
              </a:rPr>
              <a:t>作成できる問題タイプ</a:t>
            </a:r>
            <a:endParaRPr lang="en-US" altLang="ja-JP" sz="11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24" name="テキスト プレースホルダー 2">
            <a:extLst>
              <a:ext uri="{FF2B5EF4-FFF2-40B4-BE49-F238E27FC236}">
                <a16:creationId xmlns:a16="http://schemas.microsoft.com/office/drawing/2014/main" id="{C0CAF25F-DF6E-483A-AABD-FFB0A2EA0D5C}"/>
              </a:ext>
            </a:extLst>
          </p:cNvPr>
          <p:cNvSpPr txBox="1">
            <a:spLocks/>
          </p:cNvSpPr>
          <p:nvPr/>
        </p:nvSpPr>
        <p:spPr>
          <a:xfrm>
            <a:off x="899854" y="4361787"/>
            <a:ext cx="1558343" cy="1815426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問題（説明）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単一選択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複数選択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入力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穴埋め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並び替え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ファイル提出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組み合わせ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録音</a:t>
            </a:r>
            <a:endParaRPr lang="en-US" altLang="ja-JP" sz="1050" dirty="0">
              <a:latin typeface="+mn-ea"/>
              <a:ea typeface="+mn-ea"/>
            </a:endParaRPr>
          </a:p>
        </p:txBody>
      </p:sp>
      <p:sp>
        <p:nvSpPr>
          <p:cNvPr id="43" name="テキスト プレースホルダー 2">
            <a:extLst>
              <a:ext uri="{FF2B5EF4-FFF2-40B4-BE49-F238E27FC236}">
                <a16:creationId xmlns:a16="http://schemas.microsoft.com/office/drawing/2014/main" id="{DF933511-FC12-4F6D-81AD-61FF98A27AF5}"/>
              </a:ext>
            </a:extLst>
          </p:cNvPr>
          <p:cNvSpPr txBox="1">
            <a:spLocks/>
          </p:cNvSpPr>
          <p:nvPr/>
        </p:nvSpPr>
        <p:spPr>
          <a:xfrm>
            <a:off x="6247205" y="1556756"/>
            <a:ext cx="254763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  <a:ea typeface="+mn-ea"/>
              </a:rPr>
              <a:t>学生へ出題 → 受講</a:t>
            </a:r>
            <a:endParaRPr lang="en-US" altLang="ja-JP" sz="14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1B1A1F50-6EB6-42E4-BCB7-0E08CBC95012}"/>
              </a:ext>
            </a:extLst>
          </p:cNvPr>
          <p:cNvSpPr/>
          <p:nvPr/>
        </p:nvSpPr>
        <p:spPr>
          <a:xfrm>
            <a:off x="5223570" y="1577076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STEP2</a:t>
            </a:r>
            <a:endParaRPr kumimoji="1" lang="ja-JP" altLang="en-US" sz="1200" b="1" dirty="0"/>
          </a:p>
        </p:txBody>
      </p:sp>
      <p:pic>
        <p:nvPicPr>
          <p:cNvPr id="45" name="図 44" descr="学生女子２.png">
            <a:extLst>
              <a:ext uri="{FF2B5EF4-FFF2-40B4-BE49-F238E27FC236}">
                <a16:creationId xmlns:a16="http://schemas.microsoft.com/office/drawing/2014/main" id="{EF17AC5B-18D4-478A-B2A2-C93A570153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067" y="1310982"/>
            <a:ext cx="700355" cy="700355"/>
          </a:xfrm>
          <a:prstGeom prst="rect">
            <a:avLst/>
          </a:prstGeom>
        </p:spPr>
      </p:pic>
      <p:sp>
        <p:nvSpPr>
          <p:cNvPr id="46" name="テキスト プレースホルダー 2">
            <a:extLst>
              <a:ext uri="{FF2B5EF4-FFF2-40B4-BE49-F238E27FC236}">
                <a16:creationId xmlns:a16="http://schemas.microsoft.com/office/drawing/2014/main" id="{EB248199-8577-4888-BB3A-2BB2A60A0A29}"/>
              </a:ext>
            </a:extLst>
          </p:cNvPr>
          <p:cNvSpPr txBox="1">
            <a:spLocks/>
          </p:cNvSpPr>
          <p:nvPr/>
        </p:nvSpPr>
        <p:spPr>
          <a:xfrm>
            <a:off x="6242695" y="2028853"/>
            <a:ext cx="254763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  <a:ea typeface="+mn-ea"/>
              </a:rPr>
              <a:t>自動採点・集計</a:t>
            </a:r>
            <a:endParaRPr lang="en-US" altLang="ja-JP" sz="14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EA8FD540-93EF-4034-BA63-6CB04AB51511}"/>
              </a:ext>
            </a:extLst>
          </p:cNvPr>
          <p:cNvSpPr/>
          <p:nvPr/>
        </p:nvSpPr>
        <p:spPr>
          <a:xfrm>
            <a:off x="5219060" y="2049173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STEP3</a:t>
            </a:r>
            <a:endParaRPr kumimoji="1" lang="ja-JP" altLang="en-US" sz="1200" b="1" dirty="0"/>
          </a:p>
        </p:txBody>
      </p:sp>
      <p:pic>
        <p:nvPicPr>
          <p:cNvPr id="48" name="図 47" descr="コンピューターのスクリーンショット&#10;&#10;自動的に生成された説明">
            <a:extLst>
              <a:ext uri="{FF2B5EF4-FFF2-40B4-BE49-F238E27FC236}">
                <a16:creationId xmlns:a16="http://schemas.microsoft.com/office/drawing/2014/main" id="{091B6744-9D53-46A0-AA04-F8F72A3489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6954" y="2543820"/>
            <a:ext cx="2422844" cy="13286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9" name="図 48" descr="スポーツゲーム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4E3F1C94-405F-4DED-BAAA-F35D495A6A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65477" y="2480990"/>
            <a:ext cx="761476" cy="80680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50" name="図 49" descr="コンピューターのスクリーンショット&#10;&#10;自動的に生成された説明">
            <a:extLst>
              <a:ext uri="{FF2B5EF4-FFF2-40B4-BE49-F238E27FC236}">
                <a16:creationId xmlns:a16="http://schemas.microsoft.com/office/drawing/2014/main" id="{636D1B7B-E416-4CDB-933D-EDD3FF7352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26953" y="3972493"/>
            <a:ext cx="2351293" cy="96863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51" name="図 50" descr="モニター画面に映るウェブサイトのスクリーンショット&#10;&#10;自動的に生成された説明">
            <a:extLst>
              <a:ext uri="{FF2B5EF4-FFF2-40B4-BE49-F238E27FC236}">
                <a16:creationId xmlns:a16="http://schemas.microsoft.com/office/drawing/2014/main" id="{DBFC4DEC-522A-4AFC-B025-4FA06AF30A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30373" y="5041140"/>
            <a:ext cx="2422844" cy="99307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52" name="矢印: 下 51">
            <a:extLst>
              <a:ext uri="{FF2B5EF4-FFF2-40B4-BE49-F238E27FC236}">
                <a16:creationId xmlns:a16="http://schemas.microsoft.com/office/drawing/2014/main" id="{5ECC23B1-6E48-4CCC-912D-53E55C37B751}"/>
              </a:ext>
            </a:extLst>
          </p:cNvPr>
          <p:cNvSpPr/>
          <p:nvPr/>
        </p:nvSpPr>
        <p:spPr>
          <a:xfrm rot="18513451">
            <a:off x="5925412" y="2913860"/>
            <a:ext cx="293732" cy="34567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3" name="図 52" descr="先生１.png">
            <a:extLst>
              <a:ext uri="{FF2B5EF4-FFF2-40B4-BE49-F238E27FC236}">
                <a16:creationId xmlns:a16="http://schemas.microsoft.com/office/drawing/2014/main" id="{8B81BBFA-0E04-424A-926E-97484FBFD69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664" y="4065850"/>
            <a:ext cx="616423" cy="616423"/>
          </a:xfrm>
          <a:prstGeom prst="rect">
            <a:avLst/>
          </a:prstGeom>
        </p:spPr>
      </p:pic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0B224C23-725B-4E67-922C-70B523DC787E}"/>
              </a:ext>
            </a:extLst>
          </p:cNvPr>
          <p:cNvSpPr/>
          <p:nvPr/>
        </p:nvSpPr>
        <p:spPr>
          <a:xfrm>
            <a:off x="7805026" y="3180001"/>
            <a:ext cx="1796174" cy="957616"/>
          </a:xfrm>
          <a:prstGeom prst="roundRect">
            <a:avLst>
              <a:gd name="adj" fmla="val 494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プレースホルダー 2">
            <a:extLst>
              <a:ext uri="{FF2B5EF4-FFF2-40B4-BE49-F238E27FC236}">
                <a16:creationId xmlns:a16="http://schemas.microsoft.com/office/drawing/2014/main" id="{19E0D3F0-D0EF-4066-8839-F26C0DA25147}"/>
              </a:ext>
            </a:extLst>
          </p:cNvPr>
          <p:cNvSpPr txBox="1">
            <a:spLocks/>
          </p:cNvSpPr>
          <p:nvPr/>
        </p:nvSpPr>
        <p:spPr>
          <a:xfrm>
            <a:off x="7876578" y="3254901"/>
            <a:ext cx="1558343" cy="852236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統計情報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学生ごと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問題ごと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一括ダウンロード</a:t>
            </a:r>
            <a:endParaRPr lang="en-US" altLang="ja-JP" sz="1050" dirty="0">
              <a:latin typeface="+mn-ea"/>
              <a:ea typeface="+mn-ea"/>
            </a:endParaRPr>
          </a:p>
        </p:txBody>
      </p:sp>
      <p:pic>
        <p:nvPicPr>
          <p:cNvPr id="56" name="図 55" descr="csv.png">
            <a:extLst>
              <a:ext uri="{FF2B5EF4-FFF2-40B4-BE49-F238E27FC236}">
                <a16:creationId xmlns:a16="http://schemas.microsoft.com/office/drawing/2014/main" id="{712D0D8D-8630-4878-A76D-20C5CA304F0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704" y="3796071"/>
            <a:ext cx="258727" cy="258728"/>
          </a:xfrm>
          <a:prstGeom prst="rect">
            <a:avLst/>
          </a:prstGeom>
        </p:spPr>
      </p:pic>
      <p:pic>
        <p:nvPicPr>
          <p:cNvPr id="58" name="図 57" descr="記号 が含まれている画像&#10;&#10;自動的に生成された説明">
            <a:extLst>
              <a:ext uri="{FF2B5EF4-FFF2-40B4-BE49-F238E27FC236}">
                <a16:creationId xmlns:a16="http://schemas.microsoft.com/office/drawing/2014/main" id="{EC5CA621-33A5-49BA-8AB6-ABD11F9E35F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4570" y="290256"/>
            <a:ext cx="507096" cy="52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33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B27124-B69D-42A4-A4EA-F599F5DF6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301" y="476672"/>
            <a:ext cx="6770137" cy="437728"/>
          </a:xfrm>
        </p:spPr>
        <p:txBody>
          <a:bodyPr/>
          <a:lstStyle/>
          <a:p>
            <a:r>
              <a:rPr kumimoji="1" lang="en-US" altLang="ja-JP" b="1" dirty="0" err="1">
                <a:latin typeface="+mn-ea"/>
                <a:ea typeface="+mn-ea"/>
              </a:rPr>
              <a:t>Glexa</a:t>
            </a:r>
            <a:r>
              <a:rPr kumimoji="1" lang="ja-JP" altLang="en-US" b="1" dirty="0">
                <a:latin typeface="+mn-ea"/>
                <a:ea typeface="+mn-ea"/>
              </a:rPr>
              <a:t> </a:t>
            </a:r>
            <a:r>
              <a:rPr kumimoji="1" lang="en-US" altLang="ja-JP" b="1" dirty="0">
                <a:latin typeface="+mn-ea"/>
                <a:ea typeface="+mn-ea"/>
              </a:rPr>
              <a:t>Quiz (</a:t>
            </a:r>
            <a:r>
              <a:rPr kumimoji="1" lang="ja-JP" altLang="en-US" b="1" dirty="0">
                <a:latin typeface="+mn-ea"/>
                <a:ea typeface="+mn-ea"/>
              </a:rPr>
              <a:t>小テスト</a:t>
            </a:r>
            <a:r>
              <a:rPr kumimoji="1" lang="en-US" altLang="ja-JP" b="1" dirty="0">
                <a:latin typeface="+mn-ea"/>
                <a:ea typeface="+mn-ea"/>
              </a:rPr>
              <a:t>)</a:t>
            </a:r>
            <a:endParaRPr kumimoji="1" lang="ja-JP" altLang="en-US" b="1" dirty="0">
              <a:latin typeface="+mn-ea"/>
              <a:ea typeface="+mn-ea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4BFE94-F072-44FB-B4A9-0F3A1A92A1C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489" y="1005840"/>
            <a:ext cx="9321831" cy="355600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1200" b="1" dirty="0">
                <a:latin typeface="+mn-ea"/>
                <a:ea typeface="+mn-ea"/>
              </a:rPr>
              <a:t>各機能・ツールの詳しい使い方はマニュアルの下記ページをご参照ください。</a:t>
            </a:r>
            <a:endParaRPr lang="en-US" altLang="ja-JP" sz="1200" b="1" dirty="0">
              <a:latin typeface="+mn-ea"/>
              <a:ea typeface="+mn-ea"/>
            </a:endParaRPr>
          </a:p>
        </p:txBody>
      </p:sp>
      <p:pic>
        <p:nvPicPr>
          <p:cNvPr id="58" name="図 57" descr="記号 が含まれている画像&#10;&#10;自動的に生成された説明">
            <a:extLst>
              <a:ext uri="{FF2B5EF4-FFF2-40B4-BE49-F238E27FC236}">
                <a16:creationId xmlns:a16="http://schemas.microsoft.com/office/drawing/2014/main" id="{EC5CA621-33A5-49BA-8AB6-ABD11F9E3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70" y="290256"/>
            <a:ext cx="507096" cy="520268"/>
          </a:xfrm>
          <a:prstGeom prst="rect">
            <a:avLst/>
          </a:prstGeom>
        </p:spPr>
      </p:pic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65411A5-6DDF-4E87-89DF-5BFBD29E451C}"/>
              </a:ext>
            </a:extLst>
          </p:cNvPr>
          <p:cNvSpPr/>
          <p:nvPr/>
        </p:nvSpPr>
        <p:spPr>
          <a:xfrm>
            <a:off x="350489" y="1511036"/>
            <a:ext cx="1877701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Quiz </a:t>
            </a:r>
            <a:r>
              <a:rPr kumimoji="1" lang="ja-JP" altLang="en-US" sz="1200" b="1" dirty="0"/>
              <a:t>使い方ガイド</a:t>
            </a:r>
          </a:p>
        </p:txBody>
      </p:sp>
      <p:sp>
        <p:nvSpPr>
          <p:cNvPr id="33" name="テキスト プレースホルダー 2">
            <a:extLst>
              <a:ext uri="{FF2B5EF4-FFF2-40B4-BE49-F238E27FC236}">
                <a16:creationId xmlns:a16="http://schemas.microsoft.com/office/drawing/2014/main" id="{60483B96-1D13-41A1-B43D-70AC7EF9440D}"/>
              </a:ext>
            </a:extLst>
          </p:cNvPr>
          <p:cNvSpPr txBox="1">
            <a:spLocks/>
          </p:cNvSpPr>
          <p:nvPr/>
        </p:nvSpPr>
        <p:spPr>
          <a:xfrm>
            <a:off x="350489" y="2407920"/>
            <a:ext cx="4871751" cy="35560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000" b="1" dirty="0">
                <a:latin typeface="+mn-lt"/>
                <a:ea typeface="+mn-ea"/>
              </a:rPr>
              <a:t>教材の新規作成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P6 (2.1 </a:t>
            </a:r>
            <a:r>
              <a:rPr lang="ja-JP" altLang="en-US" sz="1000" dirty="0">
                <a:latin typeface="+mn-lt"/>
                <a:ea typeface="+mn-ea"/>
              </a:rPr>
              <a:t>クイズを新規作成する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問題を作成する　　 　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P9 (3.1. </a:t>
            </a:r>
            <a:r>
              <a:rPr lang="ja-JP" altLang="en-US" sz="1000" dirty="0">
                <a:latin typeface="+mn-lt"/>
                <a:ea typeface="+mn-ea"/>
              </a:rPr>
              <a:t>問題を作成する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dirty="0"/>
              <a:t>作成できる問題の種類 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P10</a:t>
            </a:r>
            <a:r>
              <a:rPr lang="ja-JP" altLang="en-US" sz="1000" dirty="0">
                <a:latin typeface="+mn-lt"/>
                <a:ea typeface="+mn-ea"/>
              </a:rPr>
              <a:t> </a:t>
            </a:r>
            <a:r>
              <a:rPr lang="en-US" altLang="ja-JP" sz="1000" dirty="0">
                <a:latin typeface="+mn-lt"/>
                <a:ea typeface="+mn-ea"/>
              </a:rPr>
              <a:t>- 13 (3.1.1. </a:t>
            </a:r>
            <a:r>
              <a:rPr lang="ja-JP" altLang="en-US" sz="1000" dirty="0">
                <a:latin typeface="+mn-lt"/>
                <a:ea typeface="+mn-ea"/>
              </a:rPr>
              <a:t>作成できる問題の種類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「問題」　　　　　　 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P30 (3.3.2. </a:t>
            </a:r>
            <a:r>
              <a:rPr lang="ja-JP" altLang="en-US" sz="1000" dirty="0">
                <a:latin typeface="+mn-lt"/>
                <a:ea typeface="+mn-ea"/>
              </a:rPr>
              <a:t>問題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「単一選択」　　　　 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P30 - 31 (3.3.3. </a:t>
            </a:r>
            <a:r>
              <a:rPr lang="ja-JP" altLang="en-US" sz="1000" dirty="0">
                <a:latin typeface="+mn-lt"/>
                <a:ea typeface="+mn-ea"/>
              </a:rPr>
              <a:t>単一選択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「複数選択」　</a:t>
            </a:r>
            <a:r>
              <a:rPr lang="ja-JP" altLang="en-US" sz="1000" dirty="0">
                <a:latin typeface="+mn-lt"/>
                <a:ea typeface="+mn-ea"/>
              </a:rPr>
              <a:t>　　　 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P32 - 33 (3.3.4. </a:t>
            </a:r>
            <a:r>
              <a:rPr lang="ja-JP" altLang="en-US" sz="1000" dirty="0">
                <a:latin typeface="+mn-lt"/>
                <a:ea typeface="+mn-ea"/>
              </a:rPr>
              <a:t>複数選択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「入力問題」　　</a:t>
            </a:r>
            <a:r>
              <a:rPr lang="ja-JP" altLang="en-US" sz="1000" dirty="0">
                <a:latin typeface="+mn-lt"/>
                <a:ea typeface="+mn-ea"/>
              </a:rPr>
              <a:t>　　 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P33 - 34 (3.3.5. </a:t>
            </a:r>
            <a:r>
              <a:rPr lang="ja-JP" altLang="en-US" sz="1000" dirty="0">
                <a:latin typeface="+mn-lt"/>
                <a:ea typeface="+mn-ea"/>
              </a:rPr>
              <a:t>入力問題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「穴埋め問題」　　</a:t>
            </a:r>
            <a:r>
              <a:rPr lang="ja-JP" altLang="en-US" sz="1000" dirty="0">
                <a:latin typeface="+mn-lt"/>
                <a:ea typeface="+mn-ea"/>
              </a:rPr>
              <a:t>　 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P34 - 35 (3.3.6. </a:t>
            </a:r>
            <a:r>
              <a:rPr lang="ja-JP" altLang="en-US" sz="1000" dirty="0">
                <a:latin typeface="+mn-lt"/>
                <a:ea typeface="+mn-ea"/>
              </a:rPr>
              <a:t>穴埋め問題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「</a:t>
            </a:r>
            <a:r>
              <a:rPr lang="ja-JP" altLang="en-US" sz="1000" dirty="0"/>
              <a:t>並び替え問題</a:t>
            </a:r>
            <a:r>
              <a:rPr lang="ja-JP" altLang="en-US" sz="1000" b="1" dirty="0">
                <a:latin typeface="+mn-lt"/>
                <a:ea typeface="+mn-ea"/>
              </a:rPr>
              <a:t>」　　</a:t>
            </a:r>
            <a:r>
              <a:rPr lang="ja-JP" altLang="en-US" sz="1000" dirty="0">
                <a:latin typeface="+mn-lt"/>
                <a:ea typeface="+mn-ea"/>
              </a:rPr>
              <a:t> 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P35 - 36 (3.3.7. </a:t>
            </a:r>
            <a:r>
              <a:rPr lang="ja-JP" altLang="en-US" sz="1000" dirty="0">
                <a:latin typeface="+mn-lt"/>
                <a:ea typeface="+mn-ea"/>
              </a:rPr>
              <a:t>並び替え問題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「</a:t>
            </a:r>
            <a:r>
              <a:rPr lang="ja-JP" altLang="en-US" sz="1000" dirty="0"/>
              <a:t>ファイル提出問題</a:t>
            </a:r>
            <a:r>
              <a:rPr lang="ja-JP" altLang="en-US" sz="1000" b="1" dirty="0">
                <a:latin typeface="+mn-lt"/>
                <a:ea typeface="+mn-ea"/>
              </a:rPr>
              <a:t>」</a:t>
            </a:r>
            <a:r>
              <a:rPr lang="ja-JP" altLang="en-US" sz="1000" dirty="0">
                <a:latin typeface="+mn-lt"/>
                <a:ea typeface="+mn-ea"/>
              </a:rPr>
              <a:t> 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P37 - 38 (3.3.8. </a:t>
            </a:r>
            <a:r>
              <a:rPr lang="ja-JP" altLang="en-US" sz="1000" dirty="0">
                <a:latin typeface="+mn-lt"/>
                <a:ea typeface="+mn-ea"/>
              </a:rPr>
              <a:t>ファイル提出問題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「組み合わせ」　　　</a:t>
            </a:r>
            <a:r>
              <a:rPr lang="ja-JP" altLang="en-US" sz="1000" dirty="0">
                <a:latin typeface="+mn-lt"/>
                <a:ea typeface="+mn-ea"/>
              </a:rPr>
              <a:t> 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P38 - 39 (3.3.9. </a:t>
            </a:r>
            <a:r>
              <a:rPr lang="ja-JP" altLang="en-US" sz="1000" dirty="0">
                <a:latin typeface="+mn-lt"/>
                <a:ea typeface="+mn-ea"/>
              </a:rPr>
              <a:t>組み合わせ</a:t>
            </a:r>
            <a:r>
              <a:rPr lang="en-US" altLang="ja-JP" sz="1000" dirty="0">
                <a:latin typeface="+mn-lt"/>
                <a:ea typeface="+mn-ea"/>
              </a:rPr>
              <a:t>(</a:t>
            </a:r>
            <a:r>
              <a:rPr lang="ja-JP" altLang="en-US" sz="1000" dirty="0">
                <a:latin typeface="+mn-lt"/>
                <a:ea typeface="+mn-ea"/>
              </a:rPr>
              <a:t>マッチング</a:t>
            </a:r>
            <a:r>
              <a:rPr lang="en-US" altLang="ja-JP" sz="1000" dirty="0">
                <a:latin typeface="+mn-lt"/>
                <a:ea typeface="+mn-ea"/>
              </a:rPr>
              <a:t>))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「</a:t>
            </a:r>
            <a:r>
              <a:rPr lang="ja-JP" altLang="en-US" sz="1000" dirty="0"/>
              <a:t>録音問題</a:t>
            </a:r>
            <a:r>
              <a:rPr lang="ja-JP" altLang="en-US" sz="1000" b="1" dirty="0">
                <a:latin typeface="+mn-lt"/>
                <a:ea typeface="+mn-ea"/>
              </a:rPr>
              <a:t>」　　　　</a:t>
            </a:r>
            <a:r>
              <a:rPr lang="ja-JP" altLang="en-US" sz="1000" dirty="0">
                <a:latin typeface="+mn-lt"/>
                <a:ea typeface="+mn-ea"/>
              </a:rPr>
              <a:t> 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P39 - 40 (3.3.10.</a:t>
            </a:r>
            <a:r>
              <a:rPr lang="ja-JP" altLang="en-US" sz="1000" dirty="0">
                <a:latin typeface="+mn-lt"/>
                <a:ea typeface="+mn-ea"/>
              </a:rPr>
              <a:t>録音問題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「地図」　　　　　　 </a:t>
            </a:r>
            <a:r>
              <a:rPr lang="en-US" altLang="ja-JP" sz="1000" dirty="0">
                <a:latin typeface="+mn-lt"/>
                <a:ea typeface="+mn-ea"/>
              </a:rPr>
              <a:t>… …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 P39 - 40 (3.3.11. </a:t>
            </a:r>
            <a:r>
              <a:rPr lang="ja-JP" altLang="en-US" sz="1000" dirty="0">
                <a:latin typeface="+mn-lt"/>
                <a:ea typeface="+mn-ea"/>
              </a:rPr>
              <a:t>地図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「問題集の作成」　　 </a:t>
            </a:r>
            <a:r>
              <a:rPr lang="en-US" altLang="ja-JP" sz="1000" dirty="0">
                <a:latin typeface="+mn-lt"/>
                <a:ea typeface="+mn-ea"/>
              </a:rPr>
              <a:t>… …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 P41 - 42 (3.4. </a:t>
            </a:r>
            <a:r>
              <a:rPr lang="ja-JP" altLang="en-US" sz="1000" dirty="0">
                <a:latin typeface="+mn-lt"/>
                <a:ea typeface="+mn-ea"/>
              </a:rPr>
              <a:t>問題集の作成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EA93A8F-7FD4-43CF-9221-02A13EC58A39}"/>
              </a:ext>
            </a:extLst>
          </p:cNvPr>
          <p:cNvSpPr txBox="1"/>
          <p:nvPr/>
        </p:nvSpPr>
        <p:spPr>
          <a:xfrm>
            <a:off x="2324100" y="1556756"/>
            <a:ext cx="603758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>
                <a:latin typeface="+mn-lt"/>
                <a:hlinkClick r:id="rId3"/>
              </a:rPr>
              <a:t>https://glexa.nagoya-wu.ac.jp/glexa/oem/include/pdf/glexa_plugin_quiz_manual.pdf</a:t>
            </a:r>
            <a:endParaRPr lang="ja-JP" altLang="en-US" sz="1050" dirty="0">
              <a:latin typeface="+mn-lt"/>
            </a:endParaRPr>
          </a:p>
        </p:txBody>
      </p:sp>
      <p:sp>
        <p:nvSpPr>
          <p:cNvPr id="38" name="テキスト プレースホルダー 2">
            <a:extLst>
              <a:ext uri="{FF2B5EF4-FFF2-40B4-BE49-F238E27FC236}">
                <a16:creationId xmlns:a16="http://schemas.microsoft.com/office/drawing/2014/main" id="{1A7A9516-0F7F-4AF0-984D-DE8E76A76271}"/>
              </a:ext>
            </a:extLst>
          </p:cNvPr>
          <p:cNvSpPr txBox="1">
            <a:spLocks/>
          </p:cNvSpPr>
          <p:nvPr/>
        </p:nvSpPr>
        <p:spPr>
          <a:xfrm>
            <a:off x="5359370" y="2407920"/>
            <a:ext cx="4170710" cy="102108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000" b="1" dirty="0">
                <a:latin typeface="+mn-lt"/>
                <a:ea typeface="+mn-ea"/>
              </a:rPr>
              <a:t>統計情報の確認　　　　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P47 - 48 (4.3. </a:t>
            </a:r>
            <a:r>
              <a:rPr lang="ja-JP" altLang="en-US" sz="1000" dirty="0">
                <a:latin typeface="+mn-lt"/>
                <a:ea typeface="+mn-ea"/>
              </a:rPr>
              <a:t>統計情報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受講者別に確認・採点　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P49 (4.4. </a:t>
            </a:r>
            <a:r>
              <a:rPr lang="ja-JP" altLang="en-US" sz="1000" dirty="0">
                <a:latin typeface="+mn-lt"/>
                <a:ea typeface="+mn-ea"/>
              </a:rPr>
              <a:t>受講者別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r>
              <a:rPr lang="ja-JP" altLang="en-US" sz="1000" b="1" dirty="0">
                <a:latin typeface="+mn-lt"/>
                <a:ea typeface="+mn-ea"/>
              </a:rPr>
              <a:t>問題別に確認・採点　　</a:t>
            </a:r>
            <a:r>
              <a:rPr lang="en-US" altLang="ja-JP" sz="1000" dirty="0">
                <a:latin typeface="+mn-lt"/>
                <a:ea typeface="+mn-ea"/>
              </a:rPr>
              <a:t>… … </a:t>
            </a:r>
            <a:r>
              <a:rPr lang="ja-JP" altLang="en-US" sz="1000" dirty="0">
                <a:latin typeface="+mn-lt"/>
                <a:ea typeface="+mn-ea"/>
              </a:rPr>
              <a:t>　</a:t>
            </a:r>
            <a:r>
              <a:rPr lang="en-US" altLang="ja-JP" sz="1000" dirty="0">
                <a:latin typeface="+mn-lt"/>
                <a:ea typeface="+mn-ea"/>
              </a:rPr>
              <a:t>P50 - 51 (4.5. </a:t>
            </a:r>
            <a:r>
              <a:rPr lang="ja-JP" altLang="en-US" sz="1000" dirty="0">
                <a:latin typeface="+mn-lt"/>
                <a:ea typeface="+mn-ea"/>
              </a:rPr>
              <a:t>問題別</a:t>
            </a:r>
            <a:r>
              <a:rPr lang="en-US" altLang="ja-JP" sz="1000" dirty="0">
                <a:latin typeface="+mn-lt"/>
                <a:ea typeface="+mn-ea"/>
              </a:rPr>
              <a:t>)</a:t>
            </a:r>
          </a:p>
          <a:p>
            <a:endParaRPr lang="en-US" altLang="ja-JP" sz="1000" dirty="0">
              <a:latin typeface="+mn-lt"/>
              <a:ea typeface="+mn-ea"/>
            </a:endParaRPr>
          </a:p>
          <a:p>
            <a:endParaRPr lang="en-US" altLang="ja-JP" sz="1000" dirty="0">
              <a:latin typeface="+mn-lt"/>
              <a:ea typeface="+mn-ea"/>
            </a:endParaRPr>
          </a:p>
        </p:txBody>
      </p:sp>
      <p:sp>
        <p:nvSpPr>
          <p:cNvPr id="39" name="テキスト プレースホルダー 2">
            <a:extLst>
              <a:ext uri="{FF2B5EF4-FFF2-40B4-BE49-F238E27FC236}">
                <a16:creationId xmlns:a16="http://schemas.microsoft.com/office/drawing/2014/main" id="{E119E40B-8A28-48B7-AC66-9FB038106BC5}"/>
              </a:ext>
            </a:extLst>
          </p:cNvPr>
          <p:cNvSpPr txBox="1">
            <a:spLocks/>
          </p:cNvSpPr>
          <p:nvPr/>
        </p:nvSpPr>
        <p:spPr>
          <a:xfrm>
            <a:off x="350489" y="2032000"/>
            <a:ext cx="4384071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200" b="1" dirty="0">
                <a:solidFill>
                  <a:schemeClr val="accent1"/>
                </a:solidFill>
                <a:latin typeface="+mn-ea"/>
                <a:ea typeface="+mn-ea"/>
              </a:rPr>
              <a:t>教材作成ツールで問題作成</a:t>
            </a:r>
            <a:endParaRPr lang="en-US" altLang="ja-JP" sz="12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40" name="テキスト プレースホルダー 2">
            <a:extLst>
              <a:ext uri="{FF2B5EF4-FFF2-40B4-BE49-F238E27FC236}">
                <a16:creationId xmlns:a16="http://schemas.microsoft.com/office/drawing/2014/main" id="{405F7DB3-47C8-485A-B0A5-265B7E65216E}"/>
              </a:ext>
            </a:extLst>
          </p:cNvPr>
          <p:cNvSpPr txBox="1">
            <a:spLocks/>
          </p:cNvSpPr>
          <p:nvPr/>
        </p:nvSpPr>
        <p:spPr>
          <a:xfrm>
            <a:off x="5146009" y="2032000"/>
            <a:ext cx="4384071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200" b="1" dirty="0">
                <a:solidFill>
                  <a:schemeClr val="accent1"/>
                </a:solidFill>
                <a:latin typeface="+mn-ea"/>
                <a:ea typeface="+mn-ea"/>
              </a:rPr>
              <a:t>自動採点・集計</a:t>
            </a:r>
            <a:endParaRPr lang="en-US" altLang="ja-JP" sz="12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61847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2">
            <a:extLst>
              <a:ext uri="{FF2B5EF4-FFF2-40B4-BE49-F238E27FC236}">
                <a16:creationId xmlns:a16="http://schemas.microsoft.com/office/drawing/2014/main" id="{631C296E-6A72-4ACC-9831-98F2670F970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489" y="1005840"/>
            <a:ext cx="9321831" cy="3556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200" b="1" dirty="0" err="1">
                <a:latin typeface="+mn-ea"/>
              </a:rPr>
              <a:t>Glexa</a:t>
            </a:r>
            <a:r>
              <a:rPr lang="ja-JP" altLang="en-US" sz="1200" b="1" dirty="0">
                <a:latin typeface="+mn-ea"/>
              </a:rPr>
              <a:t> </a:t>
            </a:r>
            <a:r>
              <a:rPr lang="en-US" altLang="ja-JP" sz="1200" b="1" dirty="0" err="1">
                <a:latin typeface="+mn-ea"/>
              </a:rPr>
              <a:t>Enquete</a:t>
            </a:r>
            <a:r>
              <a:rPr lang="ja-JP" altLang="ja-JP" sz="1200" b="1" dirty="0">
                <a:latin typeface="+mn-ea"/>
                <a:ea typeface="+mn-ea"/>
              </a:rPr>
              <a:t>は、</a:t>
            </a:r>
            <a:r>
              <a:rPr lang="ja-JP" altLang="en-US" sz="1200" b="1" dirty="0">
                <a:latin typeface="+mn-ea"/>
                <a:ea typeface="+mn-ea"/>
              </a:rPr>
              <a:t>クイズ同様に問題作成可能です。こちらは集計に特化したツールです。</a:t>
            </a:r>
            <a:endParaRPr lang="en-US" altLang="ja-JP" sz="1200" b="1" dirty="0">
              <a:latin typeface="+mn-ea"/>
              <a:ea typeface="+mn-ea"/>
            </a:endParaRPr>
          </a:p>
        </p:txBody>
      </p:sp>
      <p:sp>
        <p:nvSpPr>
          <p:cNvPr id="25" name="テキスト プレースホルダー 2">
            <a:extLst>
              <a:ext uri="{FF2B5EF4-FFF2-40B4-BE49-F238E27FC236}">
                <a16:creationId xmlns:a16="http://schemas.microsoft.com/office/drawing/2014/main" id="{BD955E87-D7C5-4C6D-BC7F-0C4BE6AB08D7}"/>
              </a:ext>
            </a:extLst>
          </p:cNvPr>
          <p:cNvSpPr txBox="1">
            <a:spLocks/>
          </p:cNvSpPr>
          <p:nvPr/>
        </p:nvSpPr>
        <p:spPr>
          <a:xfrm>
            <a:off x="1374124" y="1463040"/>
            <a:ext cx="254763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  <a:ea typeface="+mn-ea"/>
              </a:rPr>
              <a:t>教材作成ツールで問題作成</a:t>
            </a:r>
            <a:endParaRPr lang="en-US" altLang="ja-JP" sz="14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2844354A-73F4-4B86-A6F9-BA293E61D413}"/>
              </a:ext>
            </a:extLst>
          </p:cNvPr>
          <p:cNvSpPr/>
          <p:nvPr/>
        </p:nvSpPr>
        <p:spPr>
          <a:xfrm>
            <a:off x="350489" y="1483360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STEP1</a:t>
            </a:r>
            <a:endParaRPr kumimoji="1" lang="ja-JP" altLang="en-US" sz="1200" b="1" dirty="0"/>
          </a:p>
        </p:txBody>
      </p:sp>
      <p:pic>
        <p:nvPicPr>
          <p:cNvPr id="6" name="図 5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64B6550E-AB40-4879-A31F-2B0CDF83A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786" y="2651519"/>
            <a:ext cx="3159040" cy="142495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F9A20C7-F5B6-4B94-B496-24CB2C0CB33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32194" y="2186483"/>
            <a:ext cx="1023635" cy="137772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2" name="図 11" descr="スクリーンショット, 抽象 が含まれている画像&#10;&#10;自動的に生成された説明">
            <a:extLst>
              <a:ext uri="{FF2B5EF4-FFF2-40B4-BE49-F238E27FC236}">
                <a16:creationId xmlns:a16="http://schemas.microsoft.com/office/drawing/2014/main" id="{2A3634E7-48C3-4367-A19D-6237980FFF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9866" y="4525249"/>
            <a:ext cx="1772036" cy="100626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226FAC42-FBD4-4690-91FA-E1ECF8858F96}"/>
              </a:ext>
            </a:extLst>
          </p:cNvPr>
          <p:cNvSpPr/>
          <p:nvPr/>
        </p:nvSpPr>
        <p:spPr>
          <a:xfrm>
            <a:off x="539757" y="4439654"/>
            <a:ext cx="2125449" cy="1091858"/>
          </a:xfrm>
          <a:prstGeom prst="roundRect">
            <a:avLst>
              <a:gd name="adj" fmla="val 494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プレースホルダー 2">
            <a:extLst>
              <a:ext uri="{FF2B5EF4-FFF2-40B4-BE49-F238E27FC236}">
                <a16:creationId xmlns:a16="http://schemas.microsoft.com/office/drawing/2014/main" id="{8F445CD7-3506-473F-A5BF-D7868225A58F}"/>
              </a:ext>
            </a:extLst>
          </p:cNvPr>
          <p:cNvSpPr txBox="1">
            <a:spLocks/>
          </p:cNvSpPr>
          <p:nvPr/>
        </p:nvSpPr>
        <p:spPr>
          <a:xfrm>
            <a:off x="655268" y="4500615"/>
            <a:ext cx="1962705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100" b="1" dirty="0">
                <a:solidFill>
                  <a:schemeClr val="accent1"/>
                </a:solidFill>
                <a:latin typeface="+mn-ea"/>
                <a:ea typeface="+mn-ea"/>
              </a:rPr>
              <a:t>作成できる問題タイプ</a:t>
            </a:r>
            <a:endParaRPr lang="en-US" altLang="ja-JP" sz="11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31" name="テキスト プレースホルダー 2">
            <a:extLst>
              <a:ext uri="{FF2B5EF4-FFF2-40B4-BE49-F238E27FC236}">
                <a16:creationId xmlns:a16="http://schemas.microsoft.com/office/drawing/2014/main" id="{88AF7021-4003-4C3A-B741-92FE66C20B92}"/>
              </a:ext>
            </a:extLst>
          </p:cNvPr>
          <p:cNvSpPr txBox="1">
            <a:spLocks/>
          </p:cNvSpPr>
          <p:nvPr/>
        </p:nvSpPr>
        <p:spPr>
          <a:xfrm>
            <a:off x="714417" y="4828948"/>
            <a:ext cx="1558343" cy="626707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単一選択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複数選択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入力</a:t>
            </a:r>
            <a:endParaRPr lang="en-US" altLang="ja-JP" sz="1050" dirty="0">
              <a:latin typeface="+mn-ea"/>
              <a:ea typeface="+mn-ea"/>
            </a:endParaRPr>
          </a:p>
        </p:txBody>
      </p:sp>
      <p:sp>
        <p:nvSpPr>
          <p:cNvPr id="32" name="矢印: 下 31">
            <a:extLst>
              <a:ext uri="{FF2B5EF4-FFF2-40B4-BE49-F238E27FC236}">
                <a16:creationId xmlns:a16="http://schemas.microsoft.com/office/drawing/2014/main" id="{30D4F114-C553-4140-833A-5B2ECFED77A7}"/>
              </a:ext>
            </a:extLst>
          </p:cNvPr>
          <p:cNvSpPr/>
          <p:nvPr/>
        </p:nvSpPr>
        <p:spPr>
          <a:xfrm rot="18058707">
            <a:off x="1323278" y="3142339"/>
            <a:ext cx="293732" cy="34567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4" name="図 33" descr="先生２.png">
            <a:extLst>
              <a:ext uri="{FF2B5EF4-FFF2-40B4-BE49-F238E27FC236}">
                <a16:creationId xmlns:a16="http://schemas.microsoft.com/office/drawing/2014/main" id="{32A64280-5098-4B55-9140-E3285DAB6A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272" y="1950154"/>
            <a:ext cx="537588" cy="537588"/>
          </a:xfrm>
          <a:prstGeom prst="rect">
            <a:avLst/>
          </a:prstGeom>
        </p:spPr>
      </p:pic>
      <p:pic>
        <p:nvPicPr>
          <p:cNvPr id="35" name="図 34" descr="PC.png">
            <a:extLst>
              <a:ext uri="{FF2B5EF4-FFF2-40B4-BE49-F238E27FC236}">
                <a16:creationId xmlns:a16="http://schemas.microsoft.com/office/drawing/2014/main" id="{2F617D13-D7B1-42E8-8179-91DC628ACA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920" y="2054448"/>
            <a:ext cx="371085" cy="371085"/>
          </a:xfrm>
          <a:prstGeom prst="rect">
            <a:avLst/>
          </a:prstGeom>
        </p:spPr>
      </p:pic>
      <p:sp>
        <p:nvSpPr>
          <p:cNvPr id="36" name="テキスト プレースホルダー 2">
            <a:extLst>
              <a:ext uri="{FF2B5EF4-FFF2-40B4-BE49-F238E27FC236}">
                <a16:creationId xmlns:a16="http://schemas.microsoft.com/office/drawing/2014/main" id="{8F4ECE92-9E84-465C-8197-CC505D0D1800}"/>
              </a:ext>
            </a:extLst>
          </p:cNvPr>
          <p:cNvSpPr txBox="1">
            <a:spLocks/>
          </p:cNvSpPr>
          <p:nvPr/>
        </p:nvSpPr>
        <p:spPr>
          <a:xfrm>
            <a:off x="5844524" y="1463040"/>
            <a:ext cx="254763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</a:rPr>
              <a:t>学生へ出題 → 回答</a:t>
            </a:r>
            <a:endParaRPr lang="en-US" altLang="ja-JP" sz="1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87E1AF81-6ADF-4E1E-91FF-F023CFE3C0E9}"/>
              </a:ext>
            </a:extLst>
          </p:cNvPr>
          <p:cNvSpPr/>
          <p:nvPr/>
        </p:nvSpPr>
        <p:spPr>
          <a:xfrm>
            <a:off x="4820889" y="1483360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STEP2</a:t>
            </a:r>
            <a:endParaRPr kumimoji="1" lang="ja-JP" altLang="en-US" sz="1200" b="1" dirty="0"/>
          </a:p>
        </p:txBody>
      </p:sp>
      <p:pic>
        <p:nvPicPr>
          <p:cNvPr id="38" name="図 37" descr="学生女子２.png">
            <a:extLst>
              <a:ext uri="{FF2B5EF4-FFF2-40B4-BE49-F238E27FC236}">
                <a16:creationId xmlns:a16="http://schemas.microsoft.com/office/drawing/2014/main" id="{15D81AE8-EA3C-411C-A0FB-D48F0D4989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787" y="1225163"/>
            <a:ext cx="700355" cy="700355"/>
          </a:xfrm>
          <a:prstGeom prst="rect">
            <a:avLst/>
          </a:prstGeom>
        </p:spPr>
      </p:pic>
      <p:sp>
        <p:nvSpPr>
          <p:cNvPr id="39" name="テキスト プレースホルダー 2">
            <a:extLst>
              <a:ext uri="{FF2B5EF4-FFF2-40B4-BE49-F238E27FC236}">
                <a16:creationId xmlns:a16="http://schemas.microsoft.com/office/drawing/2014/main" id="{73DFD0BC-D500-45A7-AC8E-28DD94B0E142}"/>
              </a:ext>
            </a:extLst>
          </p:cNvPr>
          <p:cNvSpPr txBox="1">
            <a:spLocks/>
          </p:cNvSpPr>
          <p:nvPr/>
        </p:nvSpPr>
        <p:spPr>
          <a:xfrm>
            <a:off x="5844524" y="2072640"/>
            <a:ext cx="65787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</a:rPr>
              <a:t>集計</a:t>
            </a:r>
            <a:endParaRPr lang="en-US" altLang="ja-JP" sz="1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6B8263D7-C710-45FA-A9B1-D2C4B9970E47}"/>
              </a:ext>
            </a:extLst>
          </p:cNvPr>
          <p:cNvSpPr/>
          <p:nvPr/>
        </p:nvSpPr>
        <p:spPr>
          <a:xfrm>
            <a:off x="4820889" y="2092960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STEP3</a:t>
            </a:r>
            <a:endParaRPr kumimoji="1" lang="ja-JP" altLang="en-US" sz="1200" b="1" dirty="0"/>
          </a:p>
        </p:txBody>
      </p:sp>
      <p:sp>
        <p:nvSpPr>
          <p:cNvPr id="41" name="テキスト プレースホルダー 2">
            <a:extLst>
              <a:ext uri="{FF2B5EF4-FFF2-40B4-BE49-F238E27FC236}">
                <a16:creationId xmlns:a16="http://schemas.microsoft.com/office/drawing/2014/main" id="{35992C53-B5C9-4A43-80A2-2BB4543A3DAE}"/>
              </a:ext>
            </a:extLst>
          </p:cNvPr>
          <p:cNvSpPr txBox="1">
            <a:spLocks/>
          </p:cNvSpPr>
          <p:nvPr/>
        </p:nvSpPr>
        <p:spPr>
          <a:xfrm>
            <a:off x="6344617" y="2089963"/>
            <a:ext cx="220193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050" dirty="0">
                <a:latin typeface="+mn-ea"/>
                <a:ea typeface="+mn-ea"/>
              </a:rPr>
              <a:t>学生も集計の確認が可能です。</a:t>
            </a:r>
            <a:endParaRPr lang="en-US" altLang="ja-JP" sz="1050" dirty="0">
              <a:latin typeface="+mn-ea"/>
              <a:ea typeface="+mn-ea"/>
            </a:endParaRPr>
          </a:p>
        </p:txBody>
      </p:sp>
      <p:pic>
        <p:nvPicPr>
          <p:cNvPr id="51" name="図 50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7CE5FE4E-B334-482E-AC7C-09E659B88F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53000" y="2613437"/>
            <a:ext cx="2547636" cy="21902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53" name="図 52" descr="コンピューターのスクリーンショット&#10;&#10;自動的に生成された説明">
            <a:extLst>
              <a:ext uri="{FF2B5EF4-FFF2-40B4-BE49-F238E27FC236}">
                <a16:creationId xmlns:a16="http://schemas.microsoft.com/office/drawing/2014/main" id="{1272E693-9291-4108-8078-CEFC25B7DC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02084" y="4226193"/>
            <a:ext cx="3496420" cy="170566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5A45E547-137D-4BE9-A0F7-55BDDA237806}"/>
              </a:ext>
            </a:extLst>
          </p:cNvPr>
          <p:cNvSpPr/>
          <p:nvPr/>
        </p:nvSpPr>
        <p:spPr>
          <a:xfrm>
            <a:off x="7717087" y="3100295"/>
            <a:ext cx="1796174" cy="784716"/>
          </a:xfrm>
          <a:prstGeom prst="roundRect">
            <a:avLst>
              <a:gd name="adj" fmla="val 494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プレースホルダー 2">
            <a:extLst>
              <a:ext uri="{FF2B5EF4-FFF2-40B4-BE49-F238E27FC236}">
                <a16:creationId xmlns:a16="http://schemas.microsoft.com/office/drawing/2014/main" id="{D09DBD72-C5A3-44B3-802F-F6DC19E6BCB6}"/>
              </a:ext>
            </a:extLst>
          </p:cNvPr>
          <p:cNvSpPr txBox="1">
            <a:spLocks/>
          </p:cNvSpPr>
          <p:nvPr/>
        </p:nvSpPr>
        <p:spPr>
          <a:xfrm>
            <a:off x="7788639" y="3175195"/>
            <a:ext cx="1558343" cy="636811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集計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内訳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一括ダウンロード</a:t>
            </a:r>
            <a:endParaRPr lang="en-US" altLang="ja-JP" sz="1050" dirty="0">
              <a:latin typeface="+mn-ea"/>
              <a:ea typeface="+mn-ea"/>
            </a:endParaRPr>
          </a:p>
        </p:txBody>
      </p:sp>
      <p:pic>
        <p:nvPicPr>
          <p:cNvPr id="56" name="図 55" descr="csv.png">
            <a:extLst>
              <a:ext uri="{FF2B5EF4-FFF2-40B4-BE49-F238E27FC236}">
                <a16:creationId xmlns:a16="http://schemas.microsoft.com/office/drawing/2014/main" id="{21C7F548-2171-4324-8DC1-0F3E2E7B83A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9085" y="3503005"/>
            <a:ext cx="258727" cy="258728"/>
          </a:xfrm>
          <a:prstGeom prst="rect">
            <a:avLst/>
          </a:prstGeom>
        </p:spPr>
      </p:pic>
      <p:sp>
        <p:nvSpPr>
          <p:cNvPr id="57" name="タイトル 1">
            <a:extLst>
              <a:ext uri="{FF2B5EF4-FFF2-40B4-BE49-F238E27FC236}">
                <a16:creationId xmlns:a16="http://schemas.microsoft.com/office/drawing/2014/main" id="{0517BCC9-277A-4E44-9993-6EF176B4B08B}"/>
              </a:ext>
            </a:extLst>
          </p:cNvPr>
          <p:cNvSpPr txBox="1">
            <a:spLocks/>
          </p:cNvSpPr>
          <p:nvPr/>
        </p:nvSpPr>
        <p:spPr>
          <a:xfrm>
            <a:off x="927301" y="476672"/>
            <a:ext cx="6770137" cy="437728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メイリオ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b="1" dirty="0" err="1">
                <a:latin typeface="+mn-ea"/>
              </a:rPr>
              <a:t>Glexa</a:t>
            </a:r>
            <a:r>
              <a:rPr lang="ja-JP" altLang="en-US" b="1" dirty="0">
                <a:latin typeface="+mn-ea"/>
              </a:rPr>
              <a:t> </a:t>
            </a:r>
            <a:r>
              <a:rPr lang="en-US" altLang="ja-JP" b="1" dirty="0" err="1">
                <a:latin typeface="+mn-ea"/>
              </a:rPr>
              <a:t>Enquete</a:t>
            </a:r>
            <a:r>
              <a:rPr lang="ja-JP" altLang="en-US" b="1" dirty="0">
                <a:latin typeface="+mn-ea"/>
              </a:rPr>
              <a:t> </a:t>
            </a:r>
            <a:r>
              <a:rPr lang="en-US" altLang="ja-JP" b="1" dirty="0">
                <a:latin typeface="+mn-ea"/>
              </a:rPr>
              <a:t>(</a:t>
            </a:r>
            <a:r>
              <a:rPr lang="ja-JP" altLang="en-US" b="1" dirty="0">
                <a:latin typeface="+mn-ea"/>
              </a:rPr>
              <a:t>アンケート</a:t>
            </a:r>
            <a:r>
              <a:rPr lang="en-US" altLang="ja-JP" b="1" dirty="0">
                <a:latin typeface="+mn-ea"/>
              </a:rPr>
              <a:t>)</a:t>
            </a:r>
            <a:endParaRPr lang="ja-JP" altLang="en-US" b="1" dirty="0">
              <a:latin typeface="+mn-ea"/>
              <a:ea typeface="+mn-ea"/>
            </a:endParaRPr>
          </a:p>
        </p:txBody>
      </p:sp>
      <p:pic>
        <p:nvPicPr>
          <p:cNvPr id="60" name="図 59" descr="記号, 食品, プレート が含まれている画像&#10;&#10;自動的に生成された説明">
            <a:extLst>
              <a:ext uri="{FF2B5EF4-FFF2-40B4-BE49-F238E27FC236}">
                <a16:creationId xmlns:a16="http://schemas.microsoft.com/office/drawing/2014/main" id="{21902678-293E-450C-A69D-70ED72C0893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5157" y="305261"/>
            <a:ext cx="566367" cy="50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212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4BFE94-F072-44FB-B4A9-0F3A1A92A1C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489" y="1005840"/>
            <a:ext cx="9321831" cy="355600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1200" b="1" dirty="0">
                <a:latin typeface="+mn-ea"/>
                <a:ea typeface="+mn-ea"/>
              </a:rPr>
              <a:t>各機能・ツールの詳しい使い方はマニュアルの下記ページをご参照ください。</a:t>
            </a:r>
            <a:endParaRPr lang="en-US" altLang="ja-JP" sz="1200" b="1" dirty="0">
              <a:latin typeface="+mn-ea"/>
              <a:ea typeface="+mn-ea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65411A5-6DDF-4E87-89DF-5BFBD29E451C}"/>
              </a:ext>
            </a:extLst>
          </p:cNvPr>
          <p:cNvSpPr/>
          <p:nvPr/>
        </p:nvSpPr>
        <p:spPr>
          <a:xfrm>
            <a:off x="350489" y="1511036"/>
            <a:ext cx="1973611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err="1"/>
              <a:t>Enquete</a:t>
            </a:r>
            <a:r>
              <a:rPr kumimoji="1" lang="en-US" altLang="ja-JP" sz="1200" b="1" dirty="0"/>
              <a:t> </a:t>
            </a:r>
            <a:r>
              <a:rPr kumimoji="1" lang="ja-JP" altLang="en-US" sz="1200" b="1" dirty="0"/>
              <a:t>使い方ガイド</a:t>
            </a:r>
          </a:p>
        </p:txBody>
      </p:sp>
      <p:sp>
        <p:nvSpPr>
          <p:cNvPr id="33" name="テキスト プレースホルダー 2">
            <a:extLst>
              <a:ext uri="{FF2B5EF4-FFF2-40B4-BE49-F238E27FC236}">
                <a16:creationId xmlns:a16="http://schemas.microsoft.com/office/drawing/2014/main" id="{60483B96-1D13-41A1-B43D-70AC7EF9440D}"/>
              </a:ext>
            </a:extLst>
          </p:cNvPr>
          <p:cNvSpPr txBox="1">
            <a:spLocks/>
          </p:cNvSpPr>
          <p:nvPr/>
        </p:nvSpPr>
        <p:spPr>
          <a:xfrm>
            <a:off x="350490" y="2610592"/>
            <a:ext cx="5461030" cy="1809008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100" b="1" dirty="0">
                <a:latin typeface="+mn-lt"/>
                <a:ea typeface="+mn-ea"/>
              </a:rPr>
              <a:t>教材の新規作成　　　　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P4 (2.1. </a:t>
            </a:r>
            <a:r>
              <a:rPr lang="ja-JP" altLang="en-US" sz="1100" dirty="0">
                <a:latin typeface="+mn-lt"/>
                <a:ea typeface="+mn-ea"/>
              </a:rPr>
              <a:t>アンケートを新規作成する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問題を作成する　　 　　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P6 (3.1. </a:t>
            </a:r>
            <a:r>
              <a:rPr lang="ja-JP" altLang="en-US" sz="1100" dirty="0">
                <a:latin typeface="+mn-lt"/>
                <a:ea typeface="+mn-ea"/>
              </a:rPr>
              <a:t>問題を作成する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dirty="0"/>
              <a:t>作成できる問題の種類 　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P7 (3.1.1. </a:t>
            </a:r>
            <a:r>
              <a:rPr lang="ja-JP" altLang="en-US" sz="1100" dirty="0">
                <a:latin typeface="+mn-lt"/>
                <a:ea typeface="+mn-ea"/>
              </a:rPr>
              <a:t>作成できる問題の種類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「</a:t>
            </a:r>
            <a:r>
              <a:rPr lang="ja-JP" altLang="en-US" sz="1100" dirty="0"/>
              <a:t>単一選択</a:t>
            </a:r>
            <a:r>
              <a:rPr lang="ja-JP" altLang="en-US" sz="1100" b="1" dirty="0">
                <a:latin typeface="+mn-lt"/>
                <a:ea typeface="+mn-ea"/>
              </a:rPr>
              <a:t>」　　　　　　 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P15 - 16 (3.3.2. </a:t>
            </a:r>
            <a:r>
              <a:rPr lang="ja-JP" altLang="en-US" sz="1100" dirty="0">
                <a:latin typeface="+mn-lt"/>
                <a:ea typeface="+mn-ea"/>
              </a:rPr>
              <a:t>単一選択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「複数選択」　</a:t>
            </a:r>
            <a:r>
              <a:rPr lang="ja-JP" altLang="en-US" sz="1100" dirty="0">
                <a:latin typeface="+mn-lt"/>
                <a:ea typeface="+mn-ea"/>
              </a:rPr>
              <a:t>　　　　　 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P16 - 17 (3.3.3. </a:t>
            </a:r>
            <a:r>
              <a:rPr lang="ja-JP" altLang="en-US" sz="1100" dirty="0">
                <a:latin typeface="+mn-lt"/>
                <a:ea typeface="+mn-ea"/>
              </a:rPr>
              <a:t>複数選択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「入力問題」　　　　</a:t>
            </a:r>
            <a:r>
              <a:rPr lang="ja-JP" altLang="en-US" sz="1100" dirty="0">
                <a:latin typeface="+mn-lt"/>
                <a:ea typeface="+mn-ea"/>
              </a:rPr>
              <a:t>　　 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P17 (3.3.4. </a:t>
            </a:r>
            <a:r>
              <a:rPr lang="ja-JP" altLang="en-US" sz="1100" dirty="0">
                <a:latin typeface="+mn-lt"/>
                <a:ea typeface="+mn-ea"/>
              </a:rPr>
              <a:t>入力問題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EA93A8F-7FD4-43CF-9221-02A13EC58A39}"/>
              </a:ext>
            </a:extLst>
          </p:cNvPr>
          <p:cNvSpPr txBox="1"/>
          <p:nvPr/>
        </p:nvSpPr>
        <p:spPr>
          <a:xfrm>
            <a:off x="2324100" y="1556756"/>
            <a:ext cx="603758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>
                <a:latin typeface="+mn-lt"/>
                <a:hlinkClick r:id="rId2"/>
              </a:rPr>
              <a:t>https://glexa.nagoya-wu.ac.jp/glexa/oem/include/pdf/glexa_plugin_enquete_manual.pdf</a:t>
            </a:r>
            <a:endParaRPr lang="ja-JP" altLang="en-US" sz="1050" dirty="0">
              <a:latin typeface="+mn-lt"/>
            </a:endParaRPr>
          </a:p>
        </p:txBody>
      </p:sp>
      <p:sp>
        <p:nvSpPr>
          <p:cNvPr id="38" name="テキスト プレースホルダー 2">
            <a:extLst>
              <a:ext uri="{FF2B5EF4-FFF2-40B4-BE49-F238E27FC236}">
                <a16:creationId xmlns:a16="http://schemas.microsoft.com/office/drawing/2014/main" id="{1A7A9516-0F7F-4AF0-984D-DE8E76A76271}"/>
              </a:ext>
            </a:extLst>
          </p:cNvPr>
          <p:cNvSpPr txBox="1">
            <a:spLocks/>
          </p:cNvSpPr>
          <p:nvPr/>
        </p:nvSpPr>
        <p:spPr>
          <a:xfrm>
            <a:off x="350490" y="4783248"/>
            <a:ext cx="5674389" cy="691936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100" b="1" dirty="0">
                <a:latin typeface="+mn-lt"/>
                <a:ea typeface="+mn-ea"/>
              </a:rPr>
              <a:t>集計結果確認</a:t>
            </a:r>
            <a:r>
              <a:rPr lang="en-US" altLang="ja-JP" sz="1100" b="1" dirty="0">
                <a:latin typeface="+mn-lt"/>
                <a:ea typeface="+mn-ea"/>
              </a:rPr>
              <a:t>(</a:t>
            </a:r>
            <a:r>
              <a:rPr lang="ja-JP" altLang="en-US" sz="1100" b="1" dirty="0">
                <a:latin typeface="+mn-lt"/>
                <a:ea typeface="+mn-ea"/>
              </a:rPr>
              <a:t>先生</a:t>
            </a:r>
            <a:r>
              <a:rPr lang="en-US" altLang="ja-JP" sz="1100" b="1" dirty="0">
                <a:latin typeface="+mn-lt"/>
                <a:ea typeface="+mn-ea"/>
              </a:rPr>
              <a:t>)</a:t>
            </a:r>
            <a:r>
              <a:rPr lang="ja-JP" altLang="en-US" sz="1100" b="1" dirty="0">
                <a:latin typeface="+mn-lt"/>
                <a:ea typeface="+mn-ea"/>
              </a:rPr>
              <a:t>　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P22 - 23 (5.1. </a:t>
            </a:r>
            <a:r>
              <a:rPr lang="ja-JP" altLang="en-US" sz="1100" dirty="0">
                <a:latin typeface="+mn-lt"/>
                <a:ea typeface="+mn-ea"/>
              </a:rPr>
              <a:t>先生が集計結果を確認する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集計結果確認</a:t>
            </a:r>
            <a:r>
              <a:rPr lang="en-US" altLang="ja-JP" sz="1100" b="1" dirty="0">
                <a:latin typeface="+mn-lt"/>
                <a:ea typeface="+mn-ea"/>
              </a:rPr>
              <a:t>(</a:t>
            </a:r>
            <a:r>
              <a:rPr lang="ja-JP" altLang="en-US" sz="1100" b="1" dirty="0">
                <a:latin typeface="+mn-lt"/>
                <a:ea typeface="+mn-ea"/>
              </a:rPr>
              <a:t>学生</a:t>
            </a:r>
            <a:r>
              <a:rPr lang="en-US" altLang="ja-JP" sz="1100" b="1" dirty="0">
                <a:latin typeface="+mn-lt"/>
                <a:ea typeface="+mn-ea"/>
              </a:rPr>
              <a:t>)</a:t>
            </a:r>
            <a:r>
              <a:rPr lang="ja-JP" altLang="en-US" sz="1100" b="1" dirty="0">
                <a:latin typeface="+mn-lt"/>
                <a:ea typeface="+mn-ea"/>
              </a:rPr>
              <a:t>　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P23 - 25 (5.2. </a:t>
            </a:r>
            <a:r>
              <a:rPr lang="ja-JP" altLang="en-US" sz="1100" dirty="0">
                <a:latin typeface="+mn-lt"/>
                <a:ea typeface="+mn-ea"/>
              </a:rPr>
              <a:t>学生に結果を確認させる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endParaRPr lang="en-US" altLang="ja-JP" sz="1100" dirty="0">
              <a:latin typeface="+mn-lt"/>
              <a:ea typeface="+mn-ea"/>
            </a:endParaRPr>
          </a:p>
          <a:p>
            <a:endParaRPr lang="en-US" altLang="ja-JP" sz="1100" dirty="0">
              <a:latin typeface="+mn-lt"/>
              <a:ea typeface="+mn-ea"/>
            </a:endParaRPr>
          </a:p>
        </p:txBody>
      </p:sp>
      <p:sp>
        <p:nvSpPr>
          <p:cNvPr id="39" name="テキスト プレースホルダー 2">
            <a:extLst>
              <a:ext uri="{FF2B5EF4-FFF2-40B4-BE49-F238E27FC236}">
                <a16:creationId xmlns:a16="http://schemas.microsoft.com/office/drawing/2014/main" id="{E119E40B-8A28-48B7-AC66-9FB038106BC5}"/>
              </a:ext>
            </a:extLst>
          </p:cNvPr>
          <p:cNvSpPr txBox="1">
            <a:spLocks/>
          </p:cNvSpPr>
          <p:nvPr/>
        </p:nvSpPr>
        <p:spPr>
          <a:xfrm>
            <a:off x="350489" y="2234672"/>
            <a:ext cx="4384071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200" b="1" dirty="0">
                <a:solidFill>
                  <a:schemeClr val="accent1"/>
                </a:solidFill>
                <a:latin typeface="+mn-ea"/>
                <a:ea typeface="+mn-ea"/>
              </a:rPr>
              <a:t>教材作成ツールで問題作成</a:t>
            </a:r>
            <a:endParaRPr lang="en-US" altLang="ja-JP" sz="12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40" name="テキスト プレースホルダー 2">
            <a:extLst>
              <a:ext uri="{FF2B5EF4-FFF2-40B4-BE49-F238E27FC236}">
                <a16:creationId xmlns:a16="http://schemas.microsoft.com/office/drawing/2014/main" id="{405F7DB3-47C8-485A-B0A5-265B7E65216E}"/>
              </a:ext>
            </a:extLst>
          </p:cNvPr>
          <p:cNvSpPr txBox="1">
            <a:spLocks/>
          </p:cNvSpPr>
          <p:nvPr/>
        </p:nvSpPr>
        <p:spPr>
          <a:xfrm>
            <a:off x="350490" y="4407328"/>
            <a:ext cx="4384071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200" b="1" dirty="0">
                <a:solidFill>
                  <a:schemeClr val="accent1"/>
                </a:solidFill>
                <a:latin typeface="+mn-ea"/>
                <a:ea typeface="+mn-ea"/>
              </a:rPr>
              <a:t>集計</a:t>
            </a:r>
            <a:endParaRPr lang="en-US" altLang="ja-JP" sz="12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24FCCCD5-7DA1-43E0-A86C-39ED6C813EB1}"/>
              </a:ext>
            </a:extLst>
          </p:cNvPr>
          <p:cNvSpPr txBox="1">
            <a:spLocks/>
          </p:cNvSpPr>
          <p:nvPr/>
        </p:nvSpPr>
        <p:spPr>
          <a:xfrm>
            <a:off x="927301" y="476672"/>
            <a:ext cx="6770137" cy="437728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メイリオ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b="1" dirty="0" err="1">
                <a:latin typeface="+mn-ea"/>
              </a:rPr>
              <a:t>Glexa</a:t>
            </a:r>
            <a:r>
              <a:rPr lang="ja-JP" altLang="en-US" b="1" dirty="0">
                <a:latin typeface="+mn-ea"/>
              </a:rPr>
              <a:t> </a:t>
            </a:r>
            <a:r>
              <a:rPr lang="en-US" altLang="ja-JP" b="1" dirty="0" err="1">
                <a:latin typeface="+mn-ea"/>
              </a:rPr>
              <a:t>Enquete</a:t>
            </a:r>
            <a:r>
              <a:rPr lang="ja-JP" altLang="en-US" b="1" dirty="0">
                <a:latin typeface="+mn-ea"/>
              </a:rPr>
              <a:t> </a:t>
            </a:r>
            <a:r>
              <a:rPr lang="en-US" altLang="ja-JP" b="1" dirty="0">
                <a:latin typeface="+mn-ea"/>
              </a:rPr>
              <a:t>(</a:t>
            </a:r>
            <a:r>
              <a:rPr lang="ja-JP" altLang="en-US" b="1" dirty="0">
                <a:latin typeface="+mn-ea"/>
              </a:rPr>
              <a:t>アンケート</a:t>
            </a:r>
            <a:r>
              <a:rPr lang="en-US" altLang="ja-JP" b="1" dirty="0">
                <a:latin typeface="+mn-ea"/>
              </a:rPr>
              <a:t>)</a:t>
            </a:r>
            <a:endParaRPr lang="ja-JP" altLang="en-US" b="1" dirty="0">
              <a:latin typeface="+mn-ea"/>
              <a:ea typeface="+mn-ea"/>
            </a:endParaRPr>
          </a:p>
        </p:txBody>
      </p:sp>
      <p:pic>
        <p:nvPicPr>
          <p:cNvPr id="8" name="図 7" descr="記号, 食品, プレート が含まれている画像&#10;&#10;自動的に生成された説明">
            <a:extLst>
              <a:ext uri="{FF2B5EF4-FFF2-40B4-BE49-F238E27FC236}">
                <a16:creationId xmlns:a16="http://schemas.microsoft.com/office/drawing/2014/main" id="{EF81044B-27EF-4058-8B94-EDFC033F0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157" y="305261"/>
            <a:ext cx="566367" cy="50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434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 descr="コンピューターのスクリーンショット&#10;&#10;自動的に生成された説明">
            <a:extLst>
              <a:ext uri="{FF2B5EF4-FFF2-40B4-BE49-F238E27FC236}">
                <a16:creationId xmlns:a16="http://schemas.microsoft.com/office/drawing/2014/main" id="{B21CB93C-4291-42E3-8C37-D6B33CCDB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148" y="3580349"/>
            <a:ext cx="3514310" cy="206646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1" name="テキスト プレースホルダー 2">
            <a:extLst>
              <a:ext uri="{FF2B5EF4-FFF2-40B4-BE49-F238E27FC236}">
                <a16:creationId xmlns:a16="http://schemas.microsoft.com/office/drawing/2014/main" id="{631C296E-6A72-4ACC-9831-98F2670F970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489" y="1005840"/>
            <a:ext cx="9321831" cy="3556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200" b="1" dirty="0" err="1">
                <a:latin typeface="+mn-ea"/>
              </a:rPr>
              <a:t>Glexa</a:t>
            </a:r>
            <a:r>
              <a:rPr lang="ja-JP" altLang="en-US" sz="1200" b="1" dirty="0">
                <a:latin typeface="+mn-ea"/>
              </a:rPr>
              <a:t> </a:t>
            </a:r>
            <a:r>
              <a:rPr lang="en-US" altLang="ja-JP" sz="1200" b="1" dirty="0" smtClean="0">
                <a:latin typeface="+mn-ea"/>
              </a:rPr>
              <a:t>Motio</a:t>
            </a:r>
            <a:r>
              <a:rPr lang="en-US" altLang="ja-JP" sz="1200" b="1" dirty="0">
                <a:latin typeface="+mn-ea"/>
              </a:rPr>
              <a:t>n</a:t>
            </a:r>
            <a:r>
              <a:rPr lang="ja-JP" altLang="ja-JP" sz="1200" b="1" dirty="0" smtClean="0">
                <a:latin typeface="+mn-ea"/>
                <a:ea typeface="+mn-ea"/>
              </a:rPr>
              <a:t>は</a:t>
            </a:r>
            <a:r>
              <a:rPr lang="ja-JP" altLang="ja-JP" sz="1200" b="1" dirty="0">
                <a:latin typeface="+mn-ea"/>
                <a:ea typeface="+mn-ea"/>
              </a:rPr>
              <a:t>、</a:t>
            </a:r>
            <a:r>
              <a:rPr lang="ja-JP" altLang="en-US" sz="1200" b="1" dirty="0">
                <a:latin typeface="+mn-ea"/>
                <a:ea typeface="+mn-ea"/>
              </a:rPr>
              <a:t>クイズ同様に問題作成可能です。こちらは集計に特化したツールです。</a:t>
            </a:r>
            <a:endParaRPr lang="en-US" altLang="ja-JP" sz="1200" b="1" dirty="0">
              <a:latin typeface="+mn-ea"/>
              <a:ea typeface="+mn-ea"/>
            </a:endParaRPr>
          </a:p>
        </p:txBody>
      </p:sp>
      <p:sp>
        <p:nvSpPr>
          <p:cNvPr id="25" name="テキスト プレースホルダー 2">
            <a:extLst>
              <a:ext uri="{FF2B5EF4-FFF2-40B4-BE49-F238E27FC236}">
                <a16:creationId xmlns:a16="http://schemas.microsoft.com/office/drawing/2014/main" id="{BD955E87-D7C5-4C6D-BC7F-0C4BE6AB08D7}"/>
              </a:ext>
            </a:extLst>
          </p:cNvPr>
          <p:cNvSpPr txBox="1">
            <a:spLocks/>
          </p:cNvSpPr>
          <p:nvPr/>
        </p:nvSpPr>
        <p:spPr>
          <a:xfrm>
            <a:off x="1374124" y="1463040"/>
            <a:ext cx="290323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  <a:ea typeface="+mn-ea"/>
              </a:rPr>
              <a:t>動画アップ＆動画上に問題作成</a:t>
            </a:r>
            <a:endParaRPr lang="en-US" altLang="ja-JP" sz="14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2844354A-73F4-4B86-A6F9-BA293E61D413}"/>
              </a:ext>
            </a:extLst>
          </p:cNvPr>
          <p:cNvSpPr/>
          <p:nvPr/>
        </p:nvSpPr>
        <p:spPr>
          <a:xfrm>
            <a:off x="350489" y="1483360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STEP1</a:t>
            </a:r>
            <a:endParaRPr kumimoji="1" lang="ja-JP" altLang="en-US" sz="12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F9A20C7-F5B6-4B94-B496-24CB2C0CB33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37588" y="1958598"/>
            <a:ext cx="1012847" cy="137772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36" name="テキスト プレースホルダー 2">
            <a:extLst>
              <a:ext uri="{FF2B5EF4-FFF2-40B4-BE49-F238E27FC236}">
                <a16:creationId xmlns:a16="http://schemas.microsoft.com/office/drawing/2014/main" id="{8F4ECE92-9E84-465C-8197-CC505D0D1800}"/>
              </a:ext>
            </a:extLst>
          </p:cNvPr>
          <p:cNvSpPr txBox="1">
            <a:spLocks/>
          </p:cNvSpPr>
          <p:nvPr/>
        </p:nvSpPr>
        <p:spPr>
          <a:xfrm>
            <a:off x="5844524" y="1463040"/>
            <a:ext cx="287091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</a:rPr>
              <a:t>動画出題 → 視聴・解答</a:t>
            </a:r>
            <a:endParaRPr lang="en-US" altLang="ja-JP" sz="1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87E1AF81-6ADF-4E1E-91FF-F023CFE3C0E9}"/>
              </a:ext>
            </a:extLst>
          </p:cNvPr>
          <p:cNvSpPr/>
          <p:nvPr/>
        </p:nvSpPr>
        <p:spPr>
          <a:xfrm>
            <a:off x="4820889" y="1483360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STEP2</a:t>
            </a:r>
            <a:endParaRPr kumimoji="1" lang="ja-JP" altLang="en-US" sz="1200" b="1" dirty="0"/>
          </a:p>
        </p:txBody>
      </p:sp>
      <p:pic>
        <p:nvPicPr>
          <p:cNvPr id="38" name="図 37" descr="学生女子２.png">
            <a:extLst>
              <a:ext uri="{FF2B5EF4-FFF2-40B4-BE49-F238E27FC236}">
                <a16:creationId xmlns:a16="http://schemas.microsoft.com/office/drawing/2014/main" id="{15D81AE8-EA3C-411C-A0FB-D48F0D4989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085" y="1225163"/>
            <a:ext cx="700355" cy="700355"/>
          </a:xfrm>
          <a:prstGeom prst="rect">
            <a:avLst/>
          </a:prstGeom>
        </p:spPr>
      </p:pic>
      <p:sp>
        <p:nvSpPr>
          <p:cNvPr id="39" name="テキスト プレースホルダー 2">
            <a:extLst>
              <a:ext uri="{FF2B5EF4-FFF2-40B4-BE49-F238E27FC236}">
                <a16:creationId xmlns:a16="http://schemas.microsoft.com/office/drawing/2014/main" id="{73DFD0BC-D500-45A7-AC8E-28DD94B0E142}"/>
              </a:ext>
            </a:extLst>
          </p:cNvPr>
          <p:cNvSpPr txBox="1">
            <a:spLocks/>
          </p:cNvSpPr>
          <p:nvPr/>
        </p:nvSpPr>
        <p:spPr>
          <a:xfrm>
            <a:off x="5844524" y="5495599"/>
            <a:ext cx="172467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</a:rPr>
              <a:t>自動採点・集計</a:t>
            </a:r>
            <a:endParaRPr lang="en-US" altLang="ja-JP" sz="1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6B8263D7-C710-45FA-A9B1-D2C4B9970E47}"/>
              </a:ext>
            </a:extLst>
          </p:cNvPr>
          <p:cNvSpPr/>
          <p:nvPr/>
        </p:nvSpPr>
        <p:spPr>
          <a:xfrm>
            <a:off x="4820889" y="5515919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STEP3</a:t>
            </a:r>
            <a:endParaRPr kumimoji="1" lang="ja-JP" altLang="en-US" sz="1200" b="1" dirty="0"/>
          </a:p>
        </p:txBody>
      </p:sp>
      <p:sp>
        <p:nvSpPr>
          <p:cNvPr id="41" name="テキスト プレースホルダー 2">
            <a:extLst>
              <a:ext uri="{FF2B5EF4-FFF2-40B4-BE49-F238E27FC236}">
                <a16:creationId xmlns:a16="http://schemas.microsoft.com/office/drawing/2014/main" id="{35992C53-B5C9-4A43-80A2-2BB4543A3DAE}"/>
              </a:ext>
            </a:extLst>
          </p:cNvPr>
          <p:cNvSpPr txBox="1">
            <a:spLocks/>
          </p:cNvSpPr>
          <p:nvPr/>
        </p:nvSpPr>
        <p:spPr>
          <a:xfrm>
            <a:off x="7268670" y="5533242"/>
            <a:ext cx="2332530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050" dirty="0">
                <a:latin typeface="+mn-ea"/>
                <a:ea typeface="+mn-ea"/>
              </a:rPr>
              <a:t>クイズ同様に採点・集計できます。</a:t>
            </a:r>
            <a:endParaRPr lang="en-US" altLang="ja-JP" sz="1050" dirty="0">
              <a:latin typeface="+mn-ea"/>
              <a:ea typeface="+mn-ea"/>
            </a:endParaRPr>
          </a:p>
        </p:txBody>
      </p:sp>
      <p:pic>
        <p:nvPicPr>
          <p:cNvPr id="5" name="図 4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36D0018C-89D6-4371-BDE8-FE4CA25EDE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97900" y="2226162"/>
            <a:ext cx="1912484" cy="102585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32" name="矢印: 下 31">
            <a:extLst>
              <a:ext uri="{FF2B5EF4-FFF2-40B4-BE49-F238E27FC236}">
                <a16:creationId xmlns:a16="http://schemas.microsoft.com/office/drawing/2014/main" id="{30D4F114-C553-4140-833A-5B2ECFED77A7}"/>
              </a:ext>
            </a:extLst>
          </p:cNvPr>
          <p:cNvSpPr/>
          <p:nvPr/>
        </p:nvSpPr>
        <p:spPr>
          <a:xfrm rot="18058707">
            <a:off x="1451034" y="2712582"/>
            <a:ext cx="293732" cy="34567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 descr="テキスト, 道具 が含まれている画像&#10;&#10;自動的に生成された説明">
            <a:extLst>
              <a:ext uri="{FF2B5EF4-FFF2-40B4-BE49-F238E27FC236}">
                <a16:creationId xmlns:a16="http://schemas.microsoft.com/office/drawing/2014/main" id="{B498DAED-F637-422F-8701-F6EFB004B1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5584" y="2221082"/>
            <a:ext cx="609600" cy="609600"/>
          </a:xfrm>
          <a:prstGeom prst="rect">
            <a:avLst/>
          </a:prstGeom>
        </p:spPr>
      </p:pic>
      <p:sp>
        <p:nvSpPr>
          <p:cNvPr id="33" name="矢印: 下 32">
            <a:extLst>
              <a:ext uri="{FF2B5EF4-FFF2-40B4-BE49-F238E27FC236}">
                <a16:creationId xmlns:a16="http://schemas.microsoft.com/office/drawing/2014/main" id="{575ED17E-8A76-4FCE-B2F1-884A16D1A8A8}"/>
              </a:ext>
            </a:extLst>
          </p:cNvPr>
          <p:cNvSpPr/>
          <p:nvPr/>
        </p:nvSpPr>
        <p:spPr>
          <a:xfrm rot="1461171">
            <a:off x="1940340" y="3252228"/>
            <a:ext cx="293732" cy="34567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226FAC42-FBD4-4690-91FA-E1ECF8858F96}"/>
              </a:ext>
            </a:extLst>
          </p:cNvPr>
          <p:cNvSpPr/>
          <p:nvPr/>
        </p:nvSpPr>
        <p:spPr>
          <a:xfrm>
            <a:off x="2903376" y="4207202"/>
            <a:ext cx="1823616" cy="1919667"/>
          </a:xfrm>
          <a:prstGeom prst="roundRect">
            <a:avLst>
              <a:gd name="adj" fmla="val 494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プレースホルダー 2">
            <a:extLst>
              <a:ext uri="{FF2B5EF4-FFF2-40B4-BE49-F238E27FC236}">
                <a16:creationId xmlns:a16="http://schemas.microsoft.com/office/drawing/2014/main" id="{8F445CD7-3506-473F-A5BF-D7868225A58F}"/>
              </a:ext>
            </a:extLst>
          </p:cNvPr>
          <p:cNvSpPr txBox="1">
            <a:spLocks/>
          </p:cNvSpPr>
          <p:nvPr/>
        </p:nvSpPr>
        <p:spPr>
          <a:xfrm>
            <a:off x="2947767" y="4268164"/>
            <a:ext cx="1398225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100" b="1" dirty="0">
                <a:solidFill>
                  <a:schemeClr val="accent1"/>
                </a:solidFill>
                <a:latin typeface="+mn-ea"/>
                <a:ea typeface="+mn-ea"/>
              </a:rPr>
              <a:t>動画上に設置可能</a:t>
            </a:r>
            <a:endParaRPr lang="en-US" altLang="ja-JP" sz="11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31" name="テキスト プレースホルダー 2">
            <a:extLst>
              <a:ext uri="{FF2B5EF4-FFF2-40B4-BE49-F238E27FC236}">
                <a16:creationId xmlns:a16="http://schemas.microsoft.com/office/drawing/2014/main" id="{88AF7021-4003-4C3A-B741-92FE66C20B92}"/>
              </a:ext>
            </a:extLst>
          </p:cNvPr>
          <p:cNvSpPr txBox="1">
            <a:spLocks/>
          </p:cNvSpPr>
          <p:nvPr/>
        </p:nvSpPr>
        <p:spPr>
          <a:xfrm>
            <a:off x="3078036" y="4596497"/>
            <a:ext cx="1648956" cy="1459274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しおり（チャプタ）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字幕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選択問題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入力問題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録音問題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ファイル提出問題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クリック問題</a:t>
            </a:r>
            <a:endParaRPr lang="en-US" altLang="ja-JP" sz="1050" dirty="0">
              <a:latin typeface="+mn-ea"/>
              <a:ea typeface="+mn-ea"/>
            </a:endParaRPr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5B7F3866-72D1-41EE-B5CB-2511212ADF6D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96412" y="2183478"/>
            <a:ext cx="2728595" cy="1669177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F017F351-1E57-4B90-9323-704C296BB3C5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7686" y="3614526"/>
            <a:ext cx="2836533" cy="1739909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6" name="タイトル 1">
            <a:extLst>
              <a:ext uri="{FF2B5EF4-FFF2-40B4-BE49-F238E27FC236}">
                <a16:creationId xmlns:a16="http://schemas.microsoft.com/office/drawing/2014/main" id="{76368B3C-E1B9-4BA5-B4F0-A41869E34E9F}"/>
              </a:ext>
            </a:extLst>
          </p:cNvPr>
          <p:cNvSpPr txBox="1">
            <a:spLocks/>
          </p:cNvSpPr>
          <p:nvPr/>
        </p:nvSpPr>
        <p:spPr>
          <a:xfrm>
            <a:off x="927301" y="476672"/>
            <a:ext cx="6770137" cy="437728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メイリオ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b="1" dirty="0" err="1">
                <a:latin typeface="+mn-ea"/>
              </a:rPr>
              <a:t>Glexa</a:t>
            </a:r>
            <a:r>
              <a:rPr lang="ja-JP" altLang="en-US" b="1" dirty="0">
                <a:latin typeface="+mn-ea"/>
              </a:rPr>
              <a:t> </a:t>
            </a:r>
            <a:r>
              <a:rPr lang="en-US" altLang="ja-JP" b="1" dirty="0">
                <a:latin typeface="+mn-ea"/>
              </a:rPr>
              <a:t>Motion</a:t>
            </a:r>
            <a:r>
              <a:rPr lang="ja-JP" altLang="en-US" b="1" dirty="0">
                <a:latin typeface="+mn-ea"/>
              </a:rPr>
              <a:t> </a:t>
            </a:r>
            <a:r>
              <a:rPr lang="en-US" altLang="ja-JP" b="1" dirty="0">
                <a:latin typeface="+mn-ea"/>
              </a:rPr>
              <a:t>(</a:t>
            </a:r>
            <a:r>
              <a:rPr lang="ja-JP" altLang="en-US" b="1" dirty="0">
                <a:latin typeface="+mn-ea"/>
              </a:rPr>
              <a:t>動画視聴・出題</a:t>
            </a:r>
            <a:r>
              <a:rPr lang="en-US" altLang="ja-JP" b="1" dirty="0">
                <a:latin typeface="+mn-ea"/>
              </a:rPr>
              <a:t>)</a:t>
            </a:r>
            <a:endParaRPr lang="ja-JP" altLang="en-US" b="1" dirty="0">
              <a:latin typeface="+mn-ea"/>
              <a:ea typeface="+mn-ea"/>
            </a:endParaRPr>
          </a:p>
        </p:txBody>
      </p:sp>
      <p:pic>
        <p:nvPicPr>
          <p:cNvPr id="47" name="図 46" descr="記号, 時計 が含まれている画像&#10;&#10;自動的に生成された説明">
            <a:extLst>
              <a:ext uri="{FF2B5EF4-FFF2-40B4-BE49-F238E27FC236}">
                <a16:creationId xmlns:a16="http://schemas.microsoft.com/office/drawing/2014/main" id="{E76B0A2B-1521-4A5B-A2F3-FEB66D7C0A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4037" y="316586"/>
            <a:ext cx="507096" cy="50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686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4BFE94-F072-44FB-B4A9-0F3A1A92A1C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489" y="1005840"/>
            <a:ext cx="9321831" cy="355600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1200" b="1" dirty="0">
                <a:latin typeface="+mn-ea"/>
                <a:ea typeface="+mn-ea"/>
              </a:rPr>
              <a:t>各機能・ツールの詳しい使い方はマニュアルの下記ページをご参照ください。</a:t>
            </a:r>
            <a:endParaRPr lang="en-US" altLang="ja-JP" sz="1200" b="1" dirty="0">
              <a:latin typeface="+mn-ea"/>
              <a:ea typeface="+mn-ea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65411A5-6DDF-4E87-89DF-5BFBD29E451C}"/>
              </a:ext>
            </a:extLst>
          </p:cNvPr>
          <p:cNvSpPr/>
          <p:nvPr/>
        </p:nvSpPr>
        <p:spPr>
          <a:xfrm>
            <a:off x="350489" y="1511036"/>
            <a:ext cx="1973611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Motion </a:t>
            </a:r>
            <a:r>
              <a:rPr kumimoji="1" lang="ja-JP" altLang="en-US" sz="1200" b="1" dirty="0"/>
              <a:t>使い方ガイド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EA93A8F-7FD4-43CF-9221-02A13EC58A39}"/>
              </a:ext>
            </a:extLst>
          </p:cNvPr>
          <p:cNvSpPr txBox="1"/>
          <p:nvPr/>
        </p:nvSpPr>
        <p:spPr>
          <a:xfrm>
            <a:off x="2324100" y="1556756"/>
            <a:ext cx="603758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>
                <a:latin typeface="+mn-lt"/>
                <a:hlinkClick r:id="rId2"/>
              </a:rPr>
              <a:t>https://glexa.nagoya-wu.ac.jp/glexa/oem/include/pdf/glexa_plugin_motion_manual.pdf</a:t>
            </a:r>
            <a:endParaRPr lang="ja-JP" altLang="en-US" sz="1050" dirty="0">
              <a:latin typeface="+mn-lt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2B223BB-88F5-43D7-B8EA-D11AD05A3ECC}"/>
              </a:ext>
            </a:extLst>
          </p:cNvPr>
          <p:cNvSpPr txBox="1">
            <a:spLocks/>
          </p:cNvSpPr>
          <p:nvPr/>
        </p:nvSpPr>
        <p:spPr>
          <a:xfrm>
            <a:off x="927301" y="476672"/>
            <a:ext cx="6770137" cy="437728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メイリオ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b="1" dirty="0" err="1">
                <a:latin typeface="+mn-ea"/>
              </a:rPr>
              <a:t>Glexa</a:t>
            </a:r>
            <a:r>
              <a:rPr lang="ja-JP" altLang="en-US" b="1" dirty="0">
                <a:latin typeface="+mn-ea"/>
              </a:rPr>
              <a:t> </a:t>
            </a:r>
            <a:r>
              <a:rPr lang="en-US" altLang="ja-JP" b="1" dirty="0">
                <a:latin typeface="+mn-ea"/>
              </a:rPr>
              <a:t>Motion</a:t>
            </a:r>
            <a:r>
              <a:rPr lang="ja-JP" altLang="en-US" b="1" dirty="0">
                <a:latin typeface="+mn-ea"/>
              </a:rPr>
              <a:t> </a:t>
            </a:r>
            <a:r>
              <a:rPr lang="en-US" altLang="ja-JP" b="1" dirty="0">
                <a:latin typeface="+mn-ea"/>
              </a:rPr>
              <a:t>(</a:t>
            </a:r>
            <a:r>
              <a:rPr lang="ja-JP" altLang="en-US" b="1" dirty="0">
                <a:latin typeface="+mn-ea"/>
              </a:rPr>
              <a:t>動画視聴・出題</a:t>
            </a:r>
            <a:r>
              <a:rPr lang="en-US" altLang="ja-JP" b="1" dirty="0">
                <a:latin typeface="+mn-ea"/>
              </a:rPr>
              <a:t>)</a:t>
            </a:r>
            <a:endParaRPr lang="ja-JP" altLang="en-US" b="1" dirty="0">
              <a:latin typeface="+mn-ea"/>
              <a:ea typeface="+mn-ea"/>
            </a:endParaRPr>
          </a:p>
        </p:txBody>
      </p:sp>
      <p:pic>
        <p:nvPicPr>
          <p:cNvPr id="5" name="図 4" descr="記号, 時計 が含まれている画像&#10;&#10;自動的に生成された説明">
            <a:extLst>
              <a:ext uri="{FF2B5EF4-FFF2-40B4-BE49-F238E27FC236}">
                <a16:creationId xmlns:a16="http://schemas.microsoft.com/office/drawing/2014/main" id="{C25C9AC9-E3CB-4518-93D6-9D070033B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37" y="316586"/>
            <a:ext cx="507096" cy="500511"/>
          </a:xfrm>
          <a:prstGeom prst="rect">
            <a:avLst/>
          </a:prstGeom>
        </p:spPr>
      </p:pic>
      <p:sp>
        <p:nvSpPr>
          <p:cNvPr id="6" name="テキスト プレースホルダー 2">
            <a:extLst>
              <a:ext uri="{FF2B5EF4-FFF2-40B4-BE49-F238E27FC236}">
                <a16:creationId xmlns:a16="http://schemas.microsoft.com/office/drawing/2014/main" id="{1C77D110-2DF7-4E8C-B326-F55C074D7AE2}"/>
              </a:ext>
            </a:extLst>
          </p:cNvPr>
          <p:cNvSpPr txBox="1">
            <a:spLocks/>
          </p:cNvSpPr>
          <p:nvPr/>
        </p:nvSpPr>
        <p:spPr>
          <a:xfrm>
            <a:off x="350489" y="2407920"/>
            <a:ext cx="4871751" cy="2639409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100" b="1" dirty="0">
                <a:latin typeface="+mn-lt"/>
                <a:ea typeface="+mn-ea"/>
              </a:rPr>
              <a:t>教材の新規作成</a:t>
            </a:r>
            <a:r>
              <a:rPr lang="ja-JP" altLang="en-US" sz="1100" dirty="0">
                <a:latin typeface="+mn-lt"/>
                <a:ea typeface="+mn-ea"/>
              </a:rPr>
              <a:t>　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P5 - 7 (2. </a:t>
            </a:r>
            <a:r>
              <a:rPr lang="ja-JP" altLang="en-US" sz="1100" dirty="0">
                <a:latin typeface="+mn-lt"/>
                <a:ea typeface="+mn-ea"/>
              </a:rPr>
              <a:t>モーションを作成する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動画の再生設定　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P8 (2.1. </a:t>
            </a:r>
            <a:r>
              <a:rPr lang="ja-JP" altLang="en-US" sz="1100" dirty="0">
                <a:latin typeface="+mn-lt"/>
                <a:ea typeface="+mn-ea"/>
              </a:rPr>
              <a:t>モーションの再生設定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編集画面の説明　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P9 (3.1. </a:t>
            </a:r>
            <a:r>
              <a:rPr lang="ja-JP" altLang="en-US" sz="1100" dirty="0">
                <a:latin typeface="+mn-lt"/>
                <a:ea typeface="+mn-ea"/>
              </a:rPr>
              <a:t>モーション編集画面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「しおり」　　　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P10 (3.1.1.</a:t>
            </a:r>
            <a:r>
              <a:rPr lang="ja-JP" altLang="en-US" sz="1100" dirty="0">
                <a:latin typeface="+mn-lt"/>
                <a:ea typeface="+mn-ea"/>
              </a:rPr>
              <a:t>しおり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「字幕」　</a:t>
            </a:r>
            <a:r>
              <a:rPr lang="ja-JP" altLang="en-US" sz="1100" dirty="0">
                <a:latin typeface="+mn-lt"/>
                <a:ea typeface="+mn-ea"/>
              </a:rPr>
              <a:t>　　　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P11 (3.1.2.</a:t>
            </a:r>
            <a:r>
              <a:rPr lang="ja-JP" altLang="en-US" sz="1100" dirty="0">
                <a:latin typeface="+mn-lt"/>
                <a:ea typeface="+mn-ea"/>
              </a:rPr>
              <a:t>字幕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「選択問題」</a:t>
            </a:r>
            <a:r>
              <a:rPr lang="ja-JP" altLang="en-US" sz="1100" dirty="0">
                <a:latin typeface="+mn-lt"/>
                <a:ea typeface="+mn-ea"/>
              </a:rPr>
              <a:t>　　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P12 - 13 (3.1.3.</a:t>
            </a:r>
            <a:r>
              <a:rPr lang="ja-JP" altLang="en-US" sz="1100" dirty="0">
                <a:latin typeface="+mn-lt"/>
                <a:ea typeface="+mn-ea"/>
              </a:rPr>
              <a:t>問題の作成 </a:t>
            </a:r>
            <a:r>
              <a:rPr lang="en-US" altLang="ja-JP" sz="1100" dirty="0">
                <a:latin typeface="+mn-lt"/>
                <a:ea typeface="+mn-ea"/>
              </a:rPr>
              <a:t>&gt; </a:t>
            </a:r>
            <a:r>
              <a:rPr lang="ja-JP" altLang="en-US" sz="1100" dirty="0">
                <a:latin typeface="+mn-lt"/>
                <a:ea typeface="+mn-ea"/>
              </a:rPr>
              <a:t>選択問題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「入力問題」</a:t>
            </a:r>
            <a:r>
              <a:rPr lang="ja-JP" altLang="en-US" sz="1100" dirty="0">
                <a:latin typeface="+mn-lt"/>
                <a:ea typeface="+mn-ea"/>
              </a:rPr>
              <a:t>　　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P13 - 14 (3.1.3.</a:t>
            </a:r>
            <a:r>
              <a:rPr lang="ja-JP" altLang="en-US" sz="1100" dirty="0">
                <a:latin typeface="+mn-lt"/>
                <a:ea typeface="+mn-ea"/>
              </a:rPr>
              <a:t>問題の作成 </a:t>
            </a:r>
            <a:r>
              <a:rPr lang="en-US" altLang="ja-JP" sz="1100" dirty="0">
                <a:latin typeface="+mn-lt"/>
                <a:ea typeface="+mn-ea"/>
              </a:rPr>
              <a:t>&gt; </a:t>
            </a:r>
            <a:r>
              <a:rPr lang="ja-JP" altLang="en-US" sz="1100" dirty="0">
                <a:latin typeface="+mn-lt"/>
                <a:ea typeface="+mn-ea"/>
              </a:rPr>
              <a:t>入力問題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「録音問題」　　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P14 - 15 (3.1.3.</a:t>
            </a:r>
            <a:r>
              <a:rPr lang="ja-JP" altLang="en-US" sz="1100" dirty="0">
                <a:latin typeface="+mn-lt"/>
                <a:ea typeface="+mn-ea"/>
              </a:rPr>
              <a:t>問題の作成 </a:t>
            </a:r>
            <a:r>
              <a:rPr lang="en-US" altLang="ja-JP" sz="1100" dirty="0">
                <a:latin typeface="+mn-lt"/>
                <a:ea typeface="+mn-ea"/>
              </a:rPr>
              <a:t>&gt; </a:t>
            </a:r>
            <a:r>
              <a:rPr lang="ja-JP" altLang="en-US" sz="1100" dirty="0">
                <a:latin typeface="+mn-lt"/>
                <a:ea typeface="+mn-ea"/>
              </a:rPr>
              <a:t>録音問題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「ファイル提出」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P15 (3.1.3.</a:t>
            </a:r>
            <a:r>
              <a:rPr lang="ja-JP" altLang="en-US" sz="1100" dirty="0">
                <a:latin typeface="+mn-lt"/>
                <a:ea typeface="+mn-ea"/>
              </a:rPr>
              <a:t>問題の作成 </a:t>
            </a:r>
            <a:r>
              <a:rPr lang="en-US" altLang="ja-JP" sz="1100" dirty="0">
                <a:latin typeface="+mn-lt"/>
                <a:ea typeface="+mn-ea"/>
              </a:rPr>
              <a:t>&gt;</a:t>
            </a:r>
            <a:r>
              <a:rPr lang="ja-JP" altLang="en-US" sz="1100" dirty="0">
                <a:latin typeface="+mn-lt"/>
                <a:ea typeface="+mn-ea"/>
              </a:rPr>
              <a:t>ファイル提出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「クリック問題」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P15 (3.1.3.</a:t>
            </a:r>
            <a:r>
              <a:rPr lang="ja-JP" altLang="en-US" sz="1100" dirty="0">
                <a:latin typeface="+mn-lt"/>
                <a:ea typeface="+mn-ea"/>
              </a:rPr>
              <a:t>問題の作成 </a:t>
            </a:r>
            <a:r>
              <a:rPr lang="en-US" altLang="ja-JP" sz="1100" dirty="0">
                <a:latin typeface="+mn-lt"/>
                <a:ea typeface="+mn-ea"/>
              </a:rPr>
              <a:t>&gt;</a:t>
            </a:r>
            <a:r>
              <a:rPr lang="ja-JP" altLang="en-US" sz="1100" dirty="0">
                <a:latin typeface="+mn-lt"/>
                <a:ea typeface="+mn-ea"/>
              </a:rPr>
              <a:t>クリック問題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endParaRPr lang="en-US" altLang="ja-JP" sz="1100" dirty="0">
              <a:latin typeface="+mn-lt"/>
              <a:ea typeface="+mn-ea"/>
            </a:endParaRPr>
          </a:p>
          <a:p>
            <a:endParaRPr lang="en-US" altLang="ja-JP" sz="1100" dirty="0">
              <a:latin typeface="+mn-lt"/>
              <a:ea typeface="+mn-ea"/>
            </a:endParaRPr>
          </a:p>
          <a:p>
            <a:endParaRPr lang="en-US" altLang="ja-JP" sz="1100" dirty="0">
              <a:latin typeface="+mn-lt"/>
              <a:ea typeface="+mn-ea"/>
            </a:endParaRPr>
          </a:p>
          <a:p>
            <a:endParaRPr lang="en-US" altLang="ja-JP" sz="1100" dirty="0">
              <a:latin typeface="+mn-lt"/>
              <a:ea typeface="+mn-ea"/>
            </a:endParaRPr>
          </a:p>
          <a:p>
            <a:endParaRPr lang="en-US" altLang="ja-JP" sz="1100" dirty="0">
              <a:latin typeface="+mn-lt"/>
              <a:ea typeface="+mn-ea"/>
            </a:endParaRPr>
          </a:p>
          <a:p>
            <a:endParaRPr lang="en-US" altLang="ja-JP" sz="1100" dirty="0">
              <a:latin typeface="+mn-lt"/>
              <a:ea typeface="+mn-ea"/>
            </a:endParaRPr>
          </a:p>
          <a:p>
            <a:endParaRPr lang="en-US" altLang="ja-JP" sz="1100" dirty="0">
              <a:latin typeface="+mn-lt"/>
              <a:ea typeface="+mn-ea"/>
            </a:endParaRPr>
          </a:p>
        </p:txBody>
      </p:sp>
      <p:sp>
        <p:nvSpPr>
          <p:cNvPr id="9" name="テキスト プレースホルダー 2">
            <a:extLst>
              <a:ext uri="{FF2B5EF4-FFF2-40B4-BE49-F238E27FC236}">
                <a16:creationId xmlns:a16="http://schemas.microsoft.com/office/drawing/2014/main" id="{02728139-0DBB-4AE3-864E-1A99C43E29C6}"/>
              </a:ext>
            </a:extLst>
          </p:cNvPr>
          <p:cNvSpPr txBox="1">
            <a:spLocks/>
          </p:cNvSpPr>
          <p:nvPr/>
        </p:nvSpPr>
        <p:spPr>
          <a:xfrm>
            <a:off x="350489" y="5648960"/>
            <a:ext cx="4170710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100" b="1" dirty="0">
                <a:latin typeface="+mn-lt"/>
                <a:ea typeface="+mn-ea"/>
              </a:rPr>
              <a:t>先生による評価　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P21 - 22 (5. </a:t>
            </a:r>
            <a:r>
              <a:rPr lang="ja-JP" altLang="en-US" sz="1100" dirty="0">
                <a:latin typeface="+mn-lt"/>
                <a:ea typeface="+mn-ea"/>
              </a:rPr>
              <a:t>先生による評価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endParaRPr lang="en-US" altLang="ja-JP" sz="1100" dirty="0">
              <a:latin typeface="+mn-lt"/>
              <a:ea typeface="+mn-ea"/>
            </a:endParaRPr>
          </a:p>
          <a:p>
            <a:endParaRPr lang="en-US" altLang="ja-JP" sz="1100" dirty="0">
              <a:latin typeface="+mn-lt"/>
              <a:ea typeface="+mn-ea"/>
            </a:endParaRPr>
          </a:p>
        </p:txBody>
      </p:sp>
      <p:sp>
        <p:nvSpPr>
          <p:cNvPr id="10" name="テキスト プレースホルダー 2">
            <a:extLst>
              <a:ext uri="{FF2B5EF4-FFF2-40B4-BE49-F238E27FC236}">
                <a16:creationId xmlns:a16="http://schemas.microsoft.com/office/drawing/2014/main" id="{45508C6C-C418-419D-A25C-1B7CDB71236F}"/>
              </a:ext>
            </a:extLst>
          </p:cNvPr>
          <p:cNvSpPr txBox="1">
            <a:spLocks/>
          </p:cNvSpPr>
          <p:nvPr/>
        </p:nvSpPr>
        <p:spPr>
          <a:xfrm>
            <a:off x="350489" y="2032000"/>
            <a:ext cx="4384071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200" b="1" dirty="0">
                <a:solidFill>
                  <a:schemeClr val="accent1"/>
                </a:solidFill>
                <a:latin typeface="+mn-ea"/>
                <a:ea typeface="+mn-ea"/>
              </a:rPr>
              <a:t>動画アップ＆動画上に問題作成</a:t>
            </a:r>
            <a:endParaRPr lang="en-US" altLang="ja-JP" sz="12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12" name="テキスト プレースホルダー 2">
            <a:extLst>
              <a:ext uri="{FF2B5EF4-FFF2-40B4-BE49-F238E27FC236}">
                <a16:creationId xmlns:a16="http://schemas.microsoft.com/office/drawing/2014/main" id="{BEC42A7F-83A9-46CB-954D-9495821F14B0}"/>
              </a:ext>
            </a:extLst>
          </p:cNvPr>
          <p:cNvSpPr txBox="1">
            <a:spLocks/>
          </p:cNvSpPr>
          <p:nvPr/>
        </p:nvSpPr>
        <p:spPr>
          <a:xfrm>
            <a:off x="350489" y="5286004"/>
            <a:ext cx="4384071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200" b="1" dirty="0">
                <a:solidFill>
                  <a:schemeClr val="accent1"/>
                </a:solidFill>
                <a:latin typeface="+mn-ea"/>
              </a:rPr>
              <a:t>自動採点・集計</a:t>
            </a:r>
            <a:endParaRPr lang="en-US" altLang="ja-JP" sz="1200" b="1" dirty="0">
              <a:solidFill>
                <a:schemeClr val="accent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01210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D06C7FE1-2271-4BC4-A668-89E1AEF10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1806" y="1975223"/>
            <a:ext cx="3804730" cy="194008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FB27124-B69D-42A4-A4EA-F599F5DF6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301" y="476672"/>
            <a:ext cx="6770137" cy="437728"/>
          </a:xfrm>
        </p:spPr>
        <p:txBody>
          <a:bodyPr/>
          <a:lstStyle/>
          <a:p>
            <a:r>
              <a:rPr kumimoji="1" lang="en-US" altLang="ja-JP" b="1" dirty="0" err="1">
                <a:latin typeface="+mn-ea"/>
                <a:ea typeface="+mn-ea"/>
              </a:rPr>
              <a:t>Glexa</a:t>
            </a:r>
            <a:r>
              <a:rPr kumimoji="1" lang="ja-JP" altLang="en-US" b="1" dirty="0">
                <a:latin typeface="+mn-ea"/>
                <a:ea typeface="+mn-ea"/>
              </a:rPr>
              <a:t> </a:t>
            </a:r>
            <a:r>
              <a:rPr kumimoji="1" lang="en-US" altLang="ja-JP" b="1" dirty="0">
                <a:latin typeface="+mn-ea"/>
                <a:ea typeface="+mn-ea"/>
              </a:rPr>
              <a:t>Report (</a:t>
            </a:r>
            <a:r>
              <a:rPr kumimoji="1" lang="ja-JP" altLang="en-US" b="1" dirty="0">
                <a:latin typeface="+mn-ea"/>
                <a:ea typeface="+mn-ea"/>
              </a:rPr>
              <a:t>レポート提出</a:t>
            </a:r>
            <a:r>
              <a:rPr kumimoji="1" lang="en-US" altLang="ja-JP" b="1" dirty="0">
                <a:latin typeface="+mn-ea"/>
                <a:ea typeface="+mn-ea"/>
              </a:rPr>
              <a:t>)</a:t>
            </a:r>
            <a:endParaRPr kumimoji="1" lang="ja-JP" altLang="en-US" b="1" dirty="0">
              <a:latin typeface="+mn-ea"/>
              <a:ea typeface="+mn-ea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4BFE94-F072-44FB-B4A9-0F3A1A92A1C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489" y="1005840"/>
            <a:ext cx="9321831" cy="3556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200" b="1" dirty="0" err="1">
                <a:latin typeface="+mn-ea"/>
                <a:ea typeface="+mn-ea"/>
              </a:rPr>
              <a:t>GlexaReport</a:t>
            </a:r>
            <a:r>
              <a:rPr lang="ja-JP" altLang="ja-JP" sz="1200" b="1" dirty="0">
                <a:latin typeface="+mn-ea"/>
                <a:ea typeface="+mn-ea"/>
              </a:rPr>
              <a:t>は、</a:t>
            </a:r>
            <a:r>
              <a:rPr lang="ja-JP" altLang="en-US" sz="1200" b="1" dirty="0">
                <a:latin typeface="+mn-ea"/>
                <a:ea typeface="+mn-ea"/>
              </a:rPr>
              <a:t>レポート提出に特化したツールです</a:t>
            </a:r>
            <a:r>
              <a:rPr lang="ja-JP" altLang="ja-JP" sz="1200" b="1" dirty="0">
                <a:latin typeface="+mn-ea"/>
                <a:ea typeface="+mn-ea"/>
              </a:rPr>
              <a:t>。</a:t>
            </a:r>
            <a:r>
              <a:rPr lang="ja-JP" altLang="en-US" sz="1200" b="1" dirty="0">
                <a:latin typeface="+mn-ea"/>
                <a:ea typeface="+mn-ea"/>
              </a:rPr>
              <a:t>複雑な操作は不要でレポートを回収できます。</a:t>
            </a:r>
            <a:endParaRPr lang="en-US" altLang="ja-JP" sz="1200" b="1" dirty="0">
              <a:latin typeface="+mn-ea"/>
              <a:ea typeface="+mn-ea"/>
            </a:endParaRPr>
          </a:p>
        </p:txBody>
      </p:sp>
      <p:sp>
        <p:nvSpPr>
          <p:cNvPr id="15" name="テキスト プレースホルダー 2">
            <a:extLst>
              <a:ext uri="{FF2B5EF4-FFF2-40B4-BE49-F238E27FC236}">
                <a16:creationId xmlns:a16="http://schemas.microsoft.com/office/drawing/2014/main" id="{B9A6D066-7B92-4ECA-BE98-7EB7074CC773}"/>
              </a:ext>
            </a:extLst>
          </p:cNvPr>
          <p:cNvSpPr txBox="1">
            <a:spLocks/>
          </p:cNvSpPr>
          <p:nvPr/>
        </p:nvSpPr>
        <p:spPr>
          <a:xfrm>
            <a:off x="1374124" y="1463040"/>
            <a:ext cx="254763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  <a:ea typeface="+mn-ea"/>
              </a:rPr>
              <a:t>教材作成ツールで回収箱作成</a:t>
            </a:r>
            <a:endParaRPr lang="en-US" altLang="ja-JP" sz="14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8F754C8A-A5D0-49C2-B90E-3F126EFBFEE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16241" y="2063796"/>
            <a:ext cx="3107955" cy="206210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E299E0A-403F-4F7D-9DB3-1657304CB7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00156" y="1974431"/>
            <a:ext cx="804422" cy="123217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565346C7-EEEE-467B-ADDB-F26F570E704B}"/>
              </a:ext>
            </a:extLst>
          </p:cNvPr>
          <p:cNvSpPr/>
          <p:nvPr/>
        </p:nvSpPr>
        <p:spPr>
          <a:xfrm>
            <a:off x="350489" y="1483360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STEP1</a:t>
            </a:r>
            <a:endParaRPr kumimoji="1" lang="ja-JP" altLang="en-US" sz="1200" b="1" dirty="0"/>
          </a:p>
        </p:txBody>
      </p:sp>
      <p:sp>
        <p:nvSpPr>
          <p:cNvPr id="36" name="矢印: 下 35">
            <a:extLst>
              <a:ext uri="{FF2B5EF4-FFF2-40B4-BE49-F238E27FC236}">
                <a16:creationId xmlns:a16="http://schemas.microsoft.com/office/drawing/2014/main" id="{36E45788-AA89-43D1-95B9-D5F2131F925C}"/>
              </a:ext>
            </a:extLst>
          </p:cNvPr>
          <p:cNvSpPr/>
          <p:nvPr/>
        </p:nvSpPr>
        <p:spPr>
          <a:xfrm rot="19035202">
            <a:off x="1161964" y="2514151"/>
            <a:ext cx="293732" cy="34567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 descr="先生２.png">
            <a:extLst>
              <a:ext uri="{FF2B5EF4-FFF2-40B4-BE49-F238E27FC236}">
                <a16:creationId xmlns:a16="http://schemas.microsoft.com/office/drawing/2014/main" id="{C81C5239-496E-4C8B-BD4D-63D5790125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254" y="1374768"/>
            <a:ext cx="537588" cy="537588"/>
          </a:xfrm>
          <a:prstGeom prst="rect">
            <a:avLst/>
          </a:prstGeom>
        </p:spPr>
      </p:pic>
      <p:pic>
        <p:nvPicPr>
          <p:cNvPr id="42" name="図 41" descr="PC.png">
            <a:extLst>
              <a:ext uri="{FF2B5EF4-FFF2-40B4-BE49-F238E27FC236}">
                <a16:creationId xmlns:a16="http://schemas.microsoft.com/office/drawing/2014/main" id="{EE4127FA-A4FF-43E9-BE08-78F90C9BAC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902" y="1479062"/>
            <a:ext cx="371085" cy="371085"/>
          </a:xfrm>
          <a:prstGeom prst="rect">
            <a:avLst/>
          </a:prstGeom>
        </p:spPr>
      </p:pic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804A443C-23BE-4225-8627-2F1A5B2261C8}"/>
              </a:ext>
            </a:extLst>
          </p:cNvPr>
          <p:cNvSpPr/>
          <p:nvPr/>
        </p:nvSpPr>
        <p:spPr>
          <a:xfrm>
            <a:off x="2424854" y="3145642"/>
            <a:ext cx="2125449" cy="1643419"/>
          </a:xfrm>
          <a:prstGeom prst="roundRect">
            <a:avLst>
              <a:gd name="adj" fmla="val 494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プレースホルダー 2">
            <a:extLst>
              <a:ext uri="{FF2B5EF4-FFF2-40B4-BE49-F238E27FC236}">
                <a16:creationId xmlns:a16="http://schemas.microsoft.com/office/drawing/2014/main" id="{BEEEC25A-5BAF-4224-A853-1607B4AF9F51}"/>
              </a:ext>
            </a:extLst>
          </p:cNvPr>
          <p:cNvSpPr txBox="1">
            <a:spLocks/>
          </p:cNvSpPr>
          <p:nvPr/>
        </p:nvSpPr>
        <p:spPr>
          <a:xfrm>
            <a:off x="2540365" y="3206603"/>
            <a:ext cx="1962705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100" b="1" dirty="0">
                <a:solidFill>
                  <a:schemeClr val="accent1"/>
                </a:solidFill>
                <a:latin typeface="+mn-ea"/>
                <a:ea typeface="+mn-ea"/>
              </a:rPr>
              <a:t>設定が可能な項目</a:t>
            </a:r>
            <a:endParaRPr lang="en-US" altLang="ja-JP" sz="11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24" name="テキスト プレースホルダー 2">
            <a:extLst>
              <a:ext uri="{FF2B5EF4-FFF2-40B4-BE49-F238E27FC236}">
                <a16:creationId xmlns:a16="http://schemas.microsoft.com/office/drawing/2014/main" id="{C0CAF25F-DF6E-483A-AABD-FFB0A2EA0D5C}"/>
              </a:ext>
            </a:extLst>
          </p:cNvPr>
          <p:cNvSpPr txBox="1">
            <a:spLocks/>
          </p:cNvSpPr>
          <p:nvPr/>
        </p:nvSpPr>
        <p:spPr>
          <a:xfrm>
            <a:off x="2599514" y="3534936"/>
            <a:ext cx="1726388" cy="1273469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満点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提出受付期間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提出ファイルの個数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複数の締め切り（減点有り無し）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提出可能回数</a:t>
            </a:r>
            <a:endParaRPr lang="en-US" altLang="ja-JP" sz="1050" dirty="0">
              <a:latin typeface="+mn-ea"/>
              <a:ea typeface="+mn-ea"/>
            </a:endParaRPr>
          </a:p>
        </p:txBody>
      </p:sp>
      <p:sp>
        <p:nvSpPr>
          <p:cNvPr id="43" name="テキスト プレースホルダー 2">
            <a:extLst>
              <a:ext uri="{FF2B5EF4-FFF2-40B4-BE49-F238E27FC236}">
                <a16:creationId xmlns:a16="http://schemas.microsoft.com/office/drawing/2014/main" id="{DF933511-FC12-4F6D-81AD-61FF98A27AF5}"/>
              </a:ext>
            </a:extLst>
          </p:cNvPr>
          <p:cNvSpPr txBox="1">
            <a:spLocks/>
          </p:cNvSpPr>
          <p:nvPr/>
        </p:nvSpPr>
        <p:spPr>
          <a:xfrm>
            <a:off x="1338205" y="4982179"/>
            <a:ext cx="326822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  <a:ea typeface="+mn-ea"/>
              </a:rPr>
              <a:t>学生はテキストかファイルで提出</a:t>
            </a:r>
            <a:endParaRPr lang="en-US" altLang="ja-JP" sz="14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1B1A1F50-6EB6-42E4-BCB7-0E08CBC95012}"/>
              </a:ext>
            </a:extLst>
          </p:cNvPr>
          <p:cNvSpPr/>
          <p:nvPr/>
        </p:nvSpPr>
        <p:spPr>
          <a:xfrm>
            <a:off x="314570" y="5002499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STEP2</a:t>
            </a:r>
            <a:endParaRPr kumimoji="1" lang="ja-JP" altLang="en-US" sz="1200" b="1" dirty="0"/>
          </a:p>
        </p:txBody>
      </p:sp>
      <p:pic>
        <p:nvPicPr>
          <p:cNvPr id="45" name="図 44" descr="学生女子２.png">
            <a:extLst>
              <a:ext uri="{FF2B5EF4-FFF2-40B4-BE49-F238E27FC236}">
                <a16:creationId xmlns:a16="http://schemas.microsoft.com/office/drawing/2014/main" id="{EF17AC5B-18D4-478A-B2A2-C93A570153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843" y="5489219"/>
            <a:ext cx="700355" cy="700355"/>
          </a:xfrm>
          <a:prstGeom prst="rect">
            <a:avLst/>
          </a:prstGeom>
        </p:spPr>
      </p:pic>
      <p:sp>
        <p:nvSpPr>
          <p:cNvPr id="46" name="テキスト プレースホルダー 2">
            <a:extLst>
              <a:ext uri="{FF2B5EF4-FFF2-40B4-BE49-F238E27FC236}">
                <a16:creationId xmlns:a16="http://schemas.microsoft.com/office/drawing/2014/main" id="{EB248199-8577-4888-BB3A-2BB2A60A0A29}"/>
              </a:ext>
            </a:extLst>
          </p:cNvPr>
          <p:cNvSpPr txBox="1">
            <a:spLocks/>
          </p:cNvSpPr>
          <p:nvPr/>
        </p:nvSpPr>
        <p:spPr>
          <a:xfrm>
            <a:off x="6242695" y="1483182"/>
            <a:ext cx="2547636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400" b="1" dirty="0">
                <a:solidFill>
                  <a:schemeClr val="accent1"/>
                </a:solidFill>
                <a:latin typeface="+mn-ea"/>
                <a:ea typeface="+mn-ea"/>
              </a:rPr>
              <a:t>採点・集計・返却</a:t>
            </a:r>
            <a:endParaRPr lang="en-US" altLang="ja-JP" sz="14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EA8FD540-93EF-4034-BA63-6CB04AB51511}"/>
              </a:ext>
            </a:extLst>
          </p:cNvPr>
          <p:cNvSpPr/>
          <p:nvPr/>
        </p:nvSpPr>
        <p:spPr>
          <a:xfrm>
            <a:off x="5219060" y="1503502"/>
            <a:ext cx="1023635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STEP3</a:t>
            </a:r>
            <a:endParaRPr kumimoji="1" lang="ja-JP" altLang="en-US" sz="1200" b="1" dirty="0"/>
          </a:p>
        </p:txBody>
      </p:sp>
      <p:pic>
        <p:nvPicPr>
          <p:cNvPr id="49" name="図 48" descr="スポーツゲーム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4E3F1C94-405F-4DED-BAAA-F35D495A6A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65477" y="1935319"/>
            <a:ext cx="761476" cy="80680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52" name="矢印: 下 51">
            <a:extLst>
              <a:ext uri="{FF2B5EF4-FFF2-40B4-BE49-F238E27FC236}">
                <a16:creationId xmlns:a16="http://schemas.microsoft.com/office/drawing/2014/main" id="{5ECC23B1-6E48-4CCC-912D-53E55C37B751}"/>
              </a:ext>
            </a:extLst>
          </p:cNvPr>
          <p:cNvSpPr/>
          <p:nvPr/>
        </p:nvSpPr>
        <p:spPr>
          <a:xfrm rot="18513451">
            <a:off x="5925412" y="2368189"/>
            <a:ext cx="293732" cy="345670"/>
          </a:xfrm>
          <a:prstGeom prst="down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3" name="図 52" descr="先生１.png">
            <a:extLst>
              <a:ext uri="{FF2B5EF4-FFF2-40B4-BE49-F238E27FC236}">
                <a16:creationId xmlns:a16="http://schemas.microsoft.com/office/drawing/2014/main" id="{8B81BBFA-0E04-424A-926E-97484FBFD69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490" y="4367216"/>
            <a:ext cx="1229925" cy="1229925"/>
          </a:xfrm>
          <a:prstGeom prst="rect">
            <a:avLst/>
          </a:prstGeom>
        </p:spPr>
      </p:pic>
      <p:pic>
        <p:nvPicPr>
          <p:cNvPr id="58" name="図 57">
            <a:extLst>
              <a:ext uri="{FF2B5EF4-FFF2-40B4-BE49-F238E27FC236}">
                <a16:creationId xmlns:a16="http://schemas.microsoft.com/office/drawing/2014/main" id="{EC5CA621-33A5-49BA-8AB6-ABD11F9E35FD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314570" y="313276"/>
            <a:ext cx="507096" cy="474228"/>
          </a:xfrm>
          <a:prstGeom prst="rect">
            <a:avLst/>
          </a:prstGeom>
        </p:spPr>
      </p:pic>
      <p:pic>
        <p:nvPicPr>
          <p:cNvPr id="5" name="図 4" descr="キーボード, 座る, コンピュータ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4AD0F760-88C5-4FC1-A3F6-73BB690604A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53709" y="5628428"/>
            <a:ext cx="634729" cy="483981"/>
          </a:xfrm>
          <a:prstGeom prst="rect">
            <a:avLst/>
          </a:prstGeom>
        </p:spPr>
      </p:pic>
      <p:pic>
        <p:nvPicPr>
          <p:cNvPr id="28" name="図 27" descr="ppt.png">
            <a:extLst>
              <a:ext uri="{FF2B5EF4-FFF2-40B4-BE49-F238E27FC236}">
                <a16:creationId xmlns:a16="http://schemas.microsoft.com/office/drawing/2014/main" id="{3A6EEAC9-62EC-43C1-9508-429F2E64F70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478" y="5753241"/>
            <a:ext cx="340288" cy="340289"/>
          </a:xfrm>
          <a:prstGeom prst="rect">
            <a:avLst/>
          </a:prstGeom>
        </p:spPr>
      </p:pic>
      <p:pic>
        <p:nvPicPr>
          <p:cNvPr id="29" name="図 28" descr="pdf.png">
            <a:extLst>
              <a:ext uri="{FF2B5EF4-FFF2-40B4-BE49-F238E27FC236}">
                <a16:creationId xmlns:a16="http://schemas.microsoft.com/office/drawing/2014/main" id="{27F47214-CF53-46C7-86CF-1517FF4CBD1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386" y="5545510"/>
            <a:ext cx="340288" cy="340289"/>
          </a:xfrm>
          <a:prstGeom prst="rect">
            <a:avLst/>
          </a:prstGeom>
        </p:spPr>
      </p:pic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024E2CF4-5F2E-47B4-A5C7-CEE96FE337B9}"/>
              </a:ext>
            </a:extLst>
          </p:cNvPr>
          <p:cNvSpPr/>
          <p:nvPr/>
        </p:nvSpPr>
        <p:spPr>
          <a:xfrm>
            <a:off x="5408318" y="3387828"/>
            <a:ext cx="1668754" cy="895417"/>
          </a:xfrm>
          <a:prstGeom prst="roundRect">
            <a:avLst>
              <a:gd name="adj" fmla="val 4947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プレースホルダー 2">
            <a:extLst>
              <a:ext uri="{FF2B5EF4-FFF2-40B4-BE49-F238E27FC236}">
                <a16:creationId xmlns:a16="http://schemas.microsoft.com/office/drawing/2014/main" id="{88F4F624-FF7D-410F-9675-E292C939AABB}"/>
              </a:ext>
            </a:extLst>
          </p:cNvPr>
          <p:cNvSpPr txBox="1">
            <a:spLocks/>
          </p:cNvSpPr>
          <p:nvPr/>
        </p:nvSpPr>
        <p:spPr>
          <a:xfrm>
            <a:off x="5582977" y="3538715"/>
            <a:ext cx="1726388" cy="633715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コメント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配点</a:t>
            </a:r>
            <a:endParaRPr lang="en-US" altLang="ja-JP" sz="1050" dirty="0">
              <a:latin typeface="+mn-ea"/>
              <a:ea typeface="+mn-ea"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latin typeface="+mn-ea"/>
                <a:ea typeface="+mn-ea"/>
              </a:rPr>
              <a:t>ファイル返却</a:t>
            </a:r>
            <a:endParaRPr lang="en-US" altLang="ja-JP" sz="1050" dirty="0">
              <a:latin typeface="+mn-ea"/>
              <a:ea typeface="+mn-ea"/>
            </a:endParaRPr>
          </a:p>
        </p:txBody>
      </p:sp>
      <p:pic>
        <p:nvPicPr>
          <p:cNvPr id="37" name="図 36" descr="学生女子２.png">
            <a:extLst>
              <a:ext uri="{FF2B5EF4-FFF2-40B4-BE49-F238E27FC236}">
                <a16:creationId xmlns:a16="http://schemas.microsoft.com/office/drawing/2014/main" id="{FB4D8FD2-86F1-4598-9900-00D4E3BB48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91453" y="4482915"/>
            <a:ext cx="1124974" cy="1068699"/>
          </a:xfrm>
          <a:prstGeom prst="rect">
            <a:avLst/>
          </a:prstGeom>
        </p:spPr>
      </p:pic>
      <p:sp>
        <p:nvSpPr>
          <p:cNvPr id="38" name="二等辺三角形 37">
            <a:extLst>
              <a:ext uri="{FF2B5EF4-FFF2-40B4-BE49-F238E27FC236}">
                <a16:creationId xmlns:a16="http://schemas.microsoft.com/office/drawing/2014/main" id="{16BD910D-47BB-4F6F-B3C8-0A476AA64F67}"/>
              </a:ext>
            </a:extLst>
          </p:cNvPr>
          <p:cNvSpPr/>
          <p:nvPr/>
        </p:nvSpPr>
        <p:spPr>
          <a:xfrm rot="5400000">
            <a:off x="6862916" y="4935447"/>
            <a:ext cx="429514" cy="238407"/>
          </a:xfrm>
          <a:prstGeom prst="triangle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9" name="図 38" descr="ppt.png">
            <a:extLst>
              <a:ext uri="{FF2B5EF4-FFF2-40B4-BE49-F238E27FC236}">
                <a16:creationId xmlns:a16="http://schemas.microsoft.com/office/drawing/2014/main" id="{A6AB5A7D-37D0-4DE6-A0B2-C719075E653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969" y="4789061"/>
            <a:ext cx="340288" cy="340289"/>
          </a:xfrm>
          <a:prstGeom prst="rect">
            <a:avLst/>
          </a:prstGeom>
        </p:spPr>
      </p:pic>
      <p:pic>
        <p:nvPicPr>
          <p:cNvPr id="40" name="図 39" descr="pdf.png">
            <a:extLst>
              <a:ext uri="{FF2B5EF4-FFF2-40B4-BE49-F238E27FC236}">
                <a16:creationId xmlns:a16="http://schemas.microsoft.com/office/drawing/2014/main" id="{615541E6-761A-4CF0-BCEA-250D1C19A96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877" y="4581330"/>
            <a:ext cx="340288" cy="34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58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4BFE94-F072-44FB-B4A9-0F3A1A92A1C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0489" y="1005840"/>
            <a:ext cx="9321831" cy="355600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1200" b="1" dirty="0">
                <a:latin typeface="+mn-ea"/>
                <a:ea typeface="+mn-ea"/>
              </a:rPr>
              <a:t>各機能・ツールの詳しい使い方はマニュアルの下記ページをご参照ください。</a:t>
            </a:r>
            <a:endParaRPr lang="en-US" altLang="ja-JP" sz="1200" b="1" dirty="0">
              <a:latin typeface="+mn-ea"/>
              <a:ea typeface="+mn-ea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65411A5-6DDF-4E87-89DF-5BFBD29E451C}"/>
              </a:ext>
            </a:extLst>
          </p:cNvPr>
          <p:cNvSpPr/>
          <p:nvPr/>
        </p:nvSpPr>
        <p:spPr>
          <a:xfrm>
            <a:off x="350489" y="1511036"/>
            <a:ext cx="1973611" cy="3556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/>
              <a:t>Report</a:t>
            </a:r>
            <a:r>
              <a:rPr kumimoji="1" lang="ja-JP" altLang="en-US" sz="1200" b="1" dirty="0"/>
              <a:t>使い方ガイド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EA93A8F-7FD4-43CF-9221-02A13EC58A39}"/>
              </a:ext>
            </a:extLst>
          </p:cNvPr>
          <p:cNvSpPr txBox="1"/>
          <p:nvPr/>
        </p:nvSpPr>
        <p:spPr>
          <a:xfrm>
            <a:off x="2324100" y="1556756"/>
            <a:ext cx="603758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dirty="0">
                <a:latin typeface="+mn-ea"/>
                <a:ea typeface="+mn-ea"/>
                <a:hlinkClick r:id="rId2"/>
              </a:rPr>
              <a:t>https://glexa.nagoya-wu.ac.jp/glexa/oem/include/pdf/glexa_plugin_report_manual.pdf</a:t>
            </a:r>
            <a:endParaRPr lang="ja-JP" altLang="en-US" sz="1050" dirty="0">
              <a:latin typeface="+mn-ea"/>
              <a:ea typeface="+mn-ea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2B223BB-88F5-43D7-B8EA-D11AD05A3ECC}"/>
              </a:ext>
            </a:extLst>
          </p:cNvPr>
          <p:cNvSpPr txBox="1">
            <a:spLocks/>
          </p:cNvSpPr>
          <p:nvPr/>
        </p:nvSpPr>
        <p:spPr>
          <a:xfrm>
            <a:off x="927301" y="476672"/>
            <a:ext cx="6770137" cy="437728"/>
          </a:xfrm>
          <a:prstGeom prst="rect">
            <a:avLst/>
          </a:prstGeom>
        </p:spPr>
        <p:txBody>
          <a:bodyPr lIns="0" tIns="0" rIns="0" b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メイリオ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b="1" dirty="0" err="1">
                <a:latin typeface="+mn-ea"/>
              </a:rPr>
              <a:t>Glexa</a:t>
            </a:r>
            <a:r>
              <a:rPr lang="ja-JP" altLang="en-US" b="1" dirty="0">
                <a:latin typeface="+mn-ea"/>
              </a:rPr>
              <a:t> </a:t>
            </a:r>
            <a:r>
              <a:rPr lang="en-US" altLang="ja-JP" b="1" dirty="0">
                <a:latin typeface="+mn-ea"/>
              </a:rPr>
              <a:t>Report(</a:t>
            </a:r>
            <a:r>
              <a:rPr lang="ja-JP" altLang="en-US" b="1" dirty="0">
                <a:latin typeface="+mn-ea"/>
              </a:rPr>
              <a:t>レポート提出</a:t>
            </a:r>
            <a:r>
              <a:rPr lang="en-US" altLang="ja-JP" b="1" dirty="0">
                <a:latin typeface="+mn-ea"/>
              </a:rPr>
              <a:t>)</a:t>
            </a:r>
            <a:endParaRPr lang="ja-JP" altLang="en-US" b="1" dirty="0">
              <a:latin typeface="+mn-ea"/>
              <a:ea typeface="+mn-ea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C754644-65F5-44DE-A69B-E7D0D1D7E2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14570" y="313276"/>
            <a:ext cx="507096" cy="474228"/>
          </a:xfrm>
          <a:prstGeom prst="rect">
            <a:avLst/>
          </a:prstGeom>
        </p:spPr>
      </p:pic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A7C77959-3CF7-4CD4-BA01-8203D196F3FA}"/>
              </a:ext>
            </a:extLst>
          </p:cNvPr>
          <p:cNvSpPr txBox="1">
            <a:spLocks/>
          </p:cNvSpPr>
          <p:nvPr/>
        </p:nvSpPr>
        <p:spPr>
          <a:xfrm>
            <a:off x="350490" y="2610592"/>
            <a:ext cx="5461030" cy="691936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100" b="1" dirty="0">
                <a:latin typeface="+mn-lt"/>
                <a:ea typeface="+mn-ea"/>
              </a:rPr>
              <a:t>教材の新規作成　　　　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P5 (2. </a:t>
            </a:r>
            <a:r>
              <a:rPr lang="ja-JP" altLang="en-US" sz="1100" dirty="0">
                <a:latin typeface="+mn-lt"/>
                <a:ea typeface="+mn-ea"/>
              </a:rPr>
              <a:t>基本設定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提出にかかわる設定　　 　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P6 - 7 (3. </a:t>
            </a:r>
            <a:r>
              <a:rPr lang="ja-JP" altLang="en-US" sz="1100" dirty="0">
                <a:latin typeface="+mn-lt"/>
                <a:ea typeface="+mn-ea"/>
              </a:rPr>
              <a:t>提出設定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</p:txBody>
      </p:sp>
      <p:sp>
        <p:nvSpPr>
          <p:cNvPr id="14" name="テキスト プレースホルダー 2">
            <a:extLst>
              <a:ext uri="{FF2B5EF4-FFF2-40B4-BE49-F238E27FC236}">
                <a16:creationId xmlns:a16="http://schemas.microsoft.com/office/drawing/2014/main" id="{A85C154B-67A7-42FD-B80E-45031560959D}"/>
              </a:ext>
            </a:extLst>
          </p:cNvPr>
          <p:cNvSpPr txBox="1">
            <a:spLocks/>
          </p:cNvSpPr>
          <p:nvPr/>
        </p:nvSpPr>
        <p:spPr>
          <a:xfrm>
            <a:off x="350490" y="4783248"/>
            <a:ext cx="6550040" cy="691936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100" b="1" dirty="0">
                <a:latin typeface="+mn-lt"/>
                <a:ea typeface="+mn-ea"/>
              </a:rPr>
              <a:t>回収・評価・返却　　　　  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P10 - 11 (5. </a:t>
            </a:r>
            <a:r>
              <a:rPr lang="ja-JP" altLang="en-US" sz="1100" dirty="0">
                <a:latin typeface="+mn-lt"/>
                <a:ea typeface="+mn-ea"/>
              </a:rPr>
              <a:t>レポートの回収・評価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r>
              <a:rPr lang="ja-JP" altLang="en-US" sz="1100" b="1" dirty="0">
                <a:latin typeface="+mn-lt"/>
                <a:ea typeface="+mn-ea"/>
              </a:rPr>
              <a:t>返却物を確認させる</a:t>
            </a:r>
            <a:r>
              <a:rPr lang="en-US" altLang="ja-JP" sz="1100" b="1" dirty="0">
                <a:latin typeface="+mn-lt"/>
                <a:ea typeface="+mn-ea"/>
              </a:rPr>
              <a:t>(</a:t>
            </a:r>
            <a:r>
              <a:rPr lang="ja-JP" altLang="en-US" sz="1100" b="1" dirty="0">
                <a:latin typeface="+mn-lt"/>
                <a:ea typeface="+mn-ea"/>
              </a:rPr>
              <a:t>学生</a:t>
            </a:r>
            <a:r>
              <a:rPr lang="en-US" altLang="ja-JP" sz="1100" b="1" dirty="0">
                <a:latin typeface="+mn-lt"/>
                <a:ea typeface="+mn-ea"/>
              </a:rPr>
              <a:t>)</a:t>
            </a:r>
            <a:r>
              <a:rPr lang="ja-JP" altLang="en-US" sz="1100" b="1" dirty="0">
                <a:latin typeface="+mn-lt"/>
                <a:ea typeface="+mn-ea"/>
              </a:rPr>
              <a:t>  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P12 (6. </a:t>
            </a:r>
            <a:r>
              <a:rPr lang="ja-JP" altLang="en-US" sz="1100" dirty="0">
                <a:latin typeface="+mn-lt"/>
                <a:ea typeface="+mn-ea"/>
              </a:rPr>
              <a:t>学生に返却内容と評価を確認させる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  <a:p>
            <a:endParaRPr lang="en-US" altLang="ja-JP" sz="1100" dirty="0">
              <a:latin typeface="+mn-lt"/>
              <a:ea typeface="+mn-ea"/>
            </a:endParaRPr>
          </a:p>
          <a:p>
            <a:endParaRPr lang="en-US" altLang="ja-JP" sz="1100" dirty="0">
              <a:latin typeface="+mn-lt"/>
              <a:ea typeface="+mn-ea"/>
            </a:endParaRPr>
          </a:p>
        </p:txBody>
      </p:sp>
      <p:sp>
        <p:nvSpPr>
          <p:cNvPr id="16" name="テキスト プレースホルダー 2">
            <a:extLst>
              <a:ext uri="{FF2B5EF4-FFF2-40B4-BE49-F238E27FC236}">
                <a16:creationId xmlns:a16="http://schemas.microsoft.com/office/drawing/2014/main" id="{8A07FEF9-41C3-4421-917F-C90C4BAF2F4C}"/>
              </a:ext>
            </a:extLst>
          </p:cNvPr>
          <p:cNvSpPr txBox="1">
            <a:spLocks/>
          </p:cNvSpPr>
          <p:nvPr/>
        </p:nvSpPr>
        <p:spPr>
          <a:xfrm>
            <a:off x="350489" y="2234672"/>
            <a:ext cx="4384071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200" b="1" dirty="0">
                <a:solidFill>
                  <a:schemeClr val="accent1"/>
                </a:solidFill>
                <a:latin typeface="+mn-ea"/>
                <a:ea typeface="+mn-ea"/>
              </a:rPr>
              <a:t>出題・設定</a:t>
            </a:r>
            <a:endParaRPr lang="en-US" altLang="ja-JP" sz="12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18" name="テキスト プレースホルダー 2">
            <a:extLst>
              <a:ext uri="{FF2B5EF4-FFF2-40B4-BE49-F238E27FC236}">
                <a16:creationId xmlns:a16="http://schemas.microsoft.com/office/drawing/2014/main" id="{F4EC427C-72BD-45CC-84FD-3E150157EE1C}"/>
              </a:ext>
            </a:extLst>
          </p:cNvPr>
          <p:cNvSpPr txBox="1">
            <a:spLocks/>
          </p:cNvSpPr>
          <p:nvPr/>
        </p:nvSpPr>
        <p:spPr>
          <a:xfrm>
            <a:off x="350490" y="4407328"/>
            <a:ext cx="4384071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200" b="1" dirty="0">
                <a:solidFill>
                  <a:schemeClr val="accent1"/>
                </a:solidFill>
                <a:latin typeface="+mn-ea"/>
                <a:ea typeface="+mn-ea"/>
              </a:rPr>
              <a:t>回収・評価・返却</a:t>
            </a:r>
            <a:endParaRPr lang="en-US" altLang="ja-JP" sz="12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21" name="テキスト プレースホルダー 2">
            <a:extLst>
              <a:ext uri="{FF2B5EF4-FFF2-40B4-BE49-F238E27FC236}">
                <a16:creationId xmlns:a16="http://schemas.microsoft.com/office/drawing/2014/main" id="{C6AA9A0F-C99F-477F-AC22-947D8951E5C1}"/>
              </a:ext>
            </a:extLst>
          </p:cNvPr>
          <p:cNvSpPr txBox="1">
            <a:spLocks/>
          </p:cNvSpPr>
          <p:nvPr/>
        </p:nvSpPr>
        <p:spPr>
          <a:xfrm>
            <a:off x="350490" y="3748278"/>
            <a:ext cx="5461030" cy="417967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100" b="1" dirty="0">
                <a:latin typeface="+mn-lt"/>
                <a:ea typeface="+mn-ea"/>
              </a:rPr>
              <a:t>学生に提出させる　　　　 </a:t>
            </a:r>
            <a:r>
              <a:rPr lang="en-US" altLang="ja-JP" sz="1100" dirty="0">
                <a:latin typeface="+mn-lt"/>
                <a:ea typeface="+mn-ea"/>
              </a:rPr>
              <a:t>… … </a:t>
            </a:r>
            <a:r>
              <a:rPr lang="ja-JP" altLang="en-US" sz="1100" dirty="0">
                <a:latin typeface="+mn-lt"/>
                <a:ea typeface="+mn-ea"/>
              </a:rPr>
              <a:t>　</a:t>
            </a:r>
            <a:r>
              <a:rPr lang="en-US" altLang="ja-JP" sz="1100" dirty="0">
                <a:latin typeface="+mn-lt"/>
                <a:ea typeface="+mn-ea"/>
              </a:rPr>
              <a:t>P8</a:t>
            </a:r>
            <a:r>
              <a:rPr lang="ja-JP" altLang="en-US" sz="1100" dirty="0">
                <a:latin typeface="+mn-lt"/>
                <a:ea typeface="+mn-ea"/>
              </a:rPr>
              <a:t> </a:t>
            </a:r>
            <a:r>
              <a:rPr lang="en-US" altLang="ja-JP" sz="1100" dirty="0">
                <a:latin typeface="+mn-lt"/>
                <a:ea typeface="+mn-ea"/>
              </a:rPr>
              <a:t>-</a:t>
            </a:r>
            <a:r>
              <a:rPr lang="ja-JP" altLang="en-US" sz="1100" dirty="0">
                <a:latin typeface="+mn-lt"/>
                <a:ea typeface="+mn-ea"/>
              </a:rPr>
              <a:t> </a:t>
            </a:r>
            <a:r>
              <a:rPr lang="en-US" altLang="ja-JP" sz="1100" dirty="0">
                <a:latin typeface="+mn-lt"/>
                <a:ea typeface="+mn-ea"/>
              </a:rPr>
              <a:t>9 (4. </a:t>
            </a:r>
            <a:r>
              <a:rPr lang="ja-JP" altLang="en-US" sz="1100" dirty="0">
                <a:latin typeface="+mn-lt"/>
                <a:ea typeface="+mn-ea"/>
              </a:rPr>
              <a:t>レポートを提出させる</a:t>
            </a:r>
            <a:r>
              <a:rPr lang="en-US" altLang="ja-JP" sz="1100" dirty="0">
                <a:latin typeface="+mn-lt"/>
                <a:ea typeface="+mn-ea"/>
              </a:rPr>
              <a:t>)</a:t>
            </a:r>
          </a:p>
        </p:txBody>
      </p:sp>
      <p:sp>
        <p:nvSpPr>
          <p:cNvPr id="22" name="テキスト プレースホルダー 2">
            <a:extLst>
              <a:ext uri="{FF2B5EF4-FFF2-40B4-BE49-F238E27FC236}">
                <a16:creationId xmlns:a16="http://schemas.microsoft.com/office/drawing/2014/main" id="{F5317FD7-FE34-4EF7-98AD-64D77D1386A0}"/>
              </a:ext>
            </a:extLst>
          </p:cNvPr>
          <p:cNvSpPr txBox="1">
            <a:spLocks/>
          </p:cNvSpPr>
          <p:nvPr/>
        </p:nvSpPr>
        <p:spPr>
          <a:xfrm>
            <a:off x="350489" y="3372358"/>
            <a:ext cx="4384071" cy="355600"/>
          </a:xfrm>
          <a:prstGeom prst="rect">
            <a:avLst/>
          </a:prstGeom>
        </p:spPr>
        <p:txBody>
          <a:bodyPr vert="horz"/>
          <a:lstStyle>
            <a:lvl1pPr marL="177800" indent="-17780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kumimoji="1" sz="1800" b="0" i="0" kern="1200">
                <a:solidFill>
                  <a:schemeClr val="tx1"/>
                </a:solidFill>
                <a:latin typeface="+mj-ea"/>
                <a:ea typeface="+mj-ea"/>
                <a:cs typeface="ＭＳ Ｐゴシック" charset="0"/>
              </a:defRPr>
            </a:lvl1pPr>
            <a:lvl2pPr marL="177800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2538" indent="0" algn="l" defTabSz="457200" rtl="0" eaLnBrk="1" fontAlgn="base" hangingPunct="1">
              <a:lnSpc>
                <a:spcPct val="14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ja-JP" altLang="en-US" sz="1200" b="1" dirty="0">
                <a:solidFill>
                  <a:schemeClr val="accent1"/>
                </a:solidFill>
                <a:latin typeface="+mn-ea"/>
                <a:ea typeface="+mn-ea"/>
              </a:rPr>
              <a:t>レポートを提出させる</a:t>
            </a:r>
            <a:endParaRPr lang="en-US" altLang="ja-JP" sz="12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0411219"/>
      </p:ext>
    </p:extLst>
  </p:cSld>
  <p:clrMapOvr>
    <a:masterClrMapping/>
  </p:clrMapOvr>
</p:sld>
</file>

<file path=ppt/theme/theme1.xml><?xml version="1.0" encoding="utf-8"?>
<a:theme xmlns:a="http://schemas.openxmlformats.org/drawingml/2006/main" name="設計書_雛形（2015.11.01改）">
  <a:themeElements>
    <a:clrScheme name="VERSION2カラー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4B617"/>
      </a:accent1>
      <a:accent2>
        <a:srgbClr val="C0504D"/>
      </a:accent2>
      <a:accent3>
        <a:srgbClr val="8064A8"/>
      </a:accent3>
      <a:accent4>
        <a:srgbClr val="4BAAC8"/>
      </a:accent4>
      <a:accent5>
        <a:srgbClr val="FA9646"/>
      </a:accent5>
      <a:accent6>
        <a:srgbClr val="C8C8C8"/>
      </a:accent6>
      <a:hlink>
        <a:srgbClr val="74B617"/>
      </a:hlink>
      <a:folHlink>
        <a:srgbClr val="74B617"/>
      </a:folHlink>
    </a:clrScheme>
    <a:fontScheme name="VERSION2フォント">
      <a:majorFont>
        <a:latin typeface="Meiryo Bold"/>
        <a:ea typeface="メイリオ ボールド"/>
        <a:cs typeface=""/>
      </a:majorFont>
      <a:minorFont>
        <a:latin typeface="Meiryo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設計書_雛形（2015.11.01改）.thmx</Template>
  <TotalTime>1984</TotalTime>
  <Words>1339</Words>
  <Application>Microsoft Office PowerPoint</Application>
  <PresentationFormat>A4 210 x 297 mm</PresentationFormat>
  <Paragraphs>175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ＭＳ Ｐゴシック</vt:lpstr>
      <vt:lpstr>Meiryo</vt:lpstr>
      <vt:lpstr>Meiryo</vt:lpstr>
      <vt:lpstr>メイリオ ボールド</vt:lpstr>
      <vt:lpstr>Arial</vt:lpstr>
      <vt:lpstr>Calibri</vt:lpstr>
      <vt:lpstr>Wingdings</vt:lpstr>
      <vt:lpstr>設計書_雛形（2015.11.01改）</vt:lpstr>
      <vt:lpstr>Glexaの機能ご紹介</vt:lpstr>
      <vt:lpstr>Glexa Quiz (小テスト)</vt:lpstr>
      <vt:lpstr>Glexa Quiz (小テスト)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Glexa Report (レポート提出)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Version2</dc:creator>
  <cp:lastModifiedBy>OZAKI Tomoko</cp:lastModifiedBy>
  <cp:revision>1542</cp:revision>
  <dcterms:created xsi:type="dcterms:W3CDTF">2014-10-14T03:14:14Z</dcterms:created>
  <dcterms:modified xsi:type="dcterms:W3CDTF">2020-08-31T02:41:09Z</dcterms:modified>
</cp:coreProperties>
</file>